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441" r:id="rId2"/>
    <p:sldId id="331" r:id="rId3"/>
    <p:sldId id="332" r:id="rId4"/>
    <p:sldId id="338" r:id="rId5"/>
    <p:sldId id="339" r:id="rId6"/>
    <p:sldId id="340" r:id="rId7"/>
    <p:sldId id="341" r:id="rId8"/>
    <p:sldId id="342" r:id="rId9"/>
    <p:sldId id="343" r:id="rId10"/>
    <p:sldId id="345" r:id="rId11"/>
    <p:sldId id="346" r:id="rId12"/>
    <p:sldId id="445" r:id="rId13"/>
    <p:sldId id="446" r:id="rId14"/>
    <p:sldId id="447" r:id="rId15"/>
    <p:sldId id="451" r:id="rId16"/>
    <p:sldId id="448" r:id="rId17"/>
    <p:sldId id="449" r:id="rId18"/>
    <p:sldId id="450" r:id="rId19"/>
    <p:sldId id="347" r:id="rId20"/>
    <p:sldId id="349" r:id="rId21"/>
    <p:sldId id="351" r:id="rId22"/>
    <p:sldId id="352" r:id="rId23"/>
    <p:sldId id="353" r:id="rId24"/>
    <p:sldId id="354" r:id="rId25"/>
    <p:sldId id="355" r:id="rId26"/>
    <p:sldId id="356" r:id="rId27"/>
    <p:sldId id="357" r:id="rId28"/>
    <p:sldId id="358" r:id="rId29"/>
    <p:sldId id="418" r:id="rId30"/>
    <p:sldId id="360" r:id="rId31"/>
    <p:sldId id="361" r:id="rId32"/>
    <p:sldId id="422" r:id="rId33"/>
    <p:sldId id="363" r:id="rId34"/>
    <p:sldId id="364" r:id="rId35"/>
    <p:sldId id="365" r:id="rId36"/>
    <p:sldId id="366" r:id="rId37"/>
    <p:sldId id="368" r:id="rId38"/>
    <p:sldId id="424" r:id="rId39"/>
    <p:sldId id="369" r:id="rId40"/>
    <p:sldId id="370" r:id="rId41"/>
    <p:sldId id="371" r:id="rId42"/>
    <p:sldId id="372" r:id="rId43"/>
    <p:sldId id="373" r:id="rId44"/>
    <p:sldId id="374" r:id="rId45"/>
    <p:sldId id="375" r:id="rId46"/>
    <p:sldId id="376" r:id="rId47"/>
    <p:sldId id="377" r:id="rId48"/>
    <p:sldId id="378" r:id="rId49"/>
    <p:sldId id="379" r:id="rId50"/>
    <p:sldId id="380" r:id="rId51"/>
    <p:sldId id="381" r:id="rId52"/>
    <p:sldId id="382" r:id="rId53"/>
    <p:sldId id="432" r:id="rId54"/>
    <p:sldId id="440" r:id="rId55"/>
    <p:sldId id="439" r:id="rId56"/>
    <p:sldId id="433" r:id="rId57"/>
    <p:sldId id="435" r:id="rId58"/>
    <p:sldId id="436" r:id="rId59"/>
    <p:sldId id="437" r:id="rId60"/>
    <p:sldId id="438" r:id="rId61"/>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D8D5"/>
    <a:srgbClr val="3399FF"/>
    <a:srgbClr val="FFB9B9"/>
    <a:srgbClr val="FF9393"/>
    <a:srgbClr val="FFCC00"/>
    <a:srgbClr val="FF9900"/>
    <a:srgbClr val="6699FF"/>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34" autoAdjust="0"/>
    <p:restoredTop sz="94707" autoAdjust="0"/>
  </p:normalViewPr>
  <p:slideViewPr>
    <p:cSldViewPr>
      <p:cViewPr varScale="1">
        <p:scale>
          <a:sx n="108" d="100"/>
          <a:sy n="108" d="100"/>
        </p:scale>
        <p:origin x="2292" y="102"/>
      </p:cViewPr>
      <p:guideLst>
        <p:guide orient="horz" pos="2160"/>
        <p:guide pos="2880"/>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120" d="100"/>
        <a:sy n="120" d="100"/>
      </p:scale>
      <p:origin x="0" y="2536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309F61D7-94F3-414D-A0B0-5F0202349745}" type="slidenum">
              <a:rPr lang="en-US" altLang="en-US" sz="1200" smtClean="0"/>
              <a:pPr/>
              <a:t>4</a:t>
            </a:fld>
            <a:endParaRPr lang="en-US" altLang="en-US" sz="1200"/>
          </a:p>
        </p:txBody>
      </p:sp>
      <p:sp>
        <p:nvSpPr>
          <p:cNvPr id="6147" name="Rectangle 1026"/>
          <p:cNvSpPr>
            <a:spLocks noGrp="1" noRot="1" noChangeAspect="1" noChangeArrowheads="1" noTextEdit="1"/>
          </p:cNvSpPr>
          <p:nvPr>
            <p:ph type="sldImg"/>
          </p:nvPr>
        </p:nvSpPr>
        <p:spPr>
          <a:ln/>
        </p:spPr>
      </p:sp>
      <p:sp>
        <p:nvSpPr>
          <p:cNvPr id="6148"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487681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0049C2D5-FD28-42B5-BBA7-1976927DCFEC}" type="slidenum">
              <a:rPr lang="en-US" altLang="el-GR" sz="1200">
                <a:latin typeface="Times New Roman" panose="02020603050405020304" pitchFamily="18" charset="0"/>
              </a:rPr>
              <a:pPr/>
              <a:t>54</a:t>
            </a:fld>
            <a:endParaRPr lang="en-US" altLang="el-GR" sz="120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2659461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48E91F84-BBFF-4A8D-899C-C35CA76371A9}" type="slidenum">
              <a:rPr lang="en-US" altLang="el-GR" sz="1200">
                <a:latin typeface="Times New Roman" panose="02020603050405020304" pitchFamily="18" charset="0"/>
              </a:rPr>
              <a:pPr/>
              <a:t>55</a:t>
            </a:fld>
            <a:endParaRPr lang="en-US" altLang="el-GR" sz="1200">
              <a:latin typeface="Times New Roman" panose="02020603050405020304" pitchFamily="18"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843921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BD8BE773-A252-46C8-B620-4BAE1F17A7FA}" type="slidenum">
              <a:rPr lang="en-US" altLang="el-GR" sz="1200">
                <a:latin typeface="Times New Roman" panose="02020603050405020304" pitchFamily="18" charset="0"/>
              </a:rPr>
              <a:pPr/>
              <a:t>56</a:t>
            </a:fld>
            <a:endParaRPr lang="en-US" altLang="el-GR" sz="120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16622" y="4444111"/>
            <a:ext cx="5045392" cy="4208680"/>
          </a:xfrm>
          <a:noFill/>
        </p:spPr>
        <p:txBody>
          <a:bodyPr/>
          <a:lstStyle/>
          <a:p>
            <a:pPr eaLnBrk="1" hangingPunct="1"/>
            <a:endParaRPr lang="en-US" altLang="el-GR"/>
          </a:p>
        </p:txBody>
      </p:sp>
    </p:spTree>
    <p:extLst>
      <p:ext uri="{BB962C8B-B14F-4D97-AF65-F5344CB8AC3E}">
        <p14:creationId xmlns:p14="http://schemas.microsoft.com/office/powerpoint/2010/main" val="558153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1136E44D-95A0-4BF1-A68C-DB931A682DED}" type="slidenum">
              <a:rPr lang="en-US" altLang="en-US" sz="1200" smtClean="0"/>
              <a:pPr/>
              <a:t>7</a:t>
            </a:fld>
            <a:endParaRPr lang="en-US" altLang="en-US" sz="1200"/>
          </a:p>
        </p:txBody>
      </p:sp>
      <p:sp>
        <p:nvSpPr>
          <p:cNvPr id="8195" name="Rectangle 1026"/>
          <p:cNvSpPr>
            <a:spLocks noGrp="1" noRot="1" noChangeAspect="1" noChangeArrowheads="1" noTextEdit="1"/>
          </p:cNvSpPr>
          <p:nvPr>
            <p:ph type="sldImg"/>
          </p:nvPr>
        </p:nvSpPr>
        <p:spPr>
          <a:ln/>
        </p:spPr>
      </p:sp>
      <p:sp>
        <p:nvSpPr>
          <p:cNvPr id="8196"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69378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9</a:t>
            </a:fld>
            <a:endParaRPr lang="el-GR" altLang="el-GR"/>
          </a:p>
        </p:txBody>
      </p:sp>
    </p:spTree>
    <p:extLst>
      <p:ext uri="{BB962C8B-B14F-4D97-AF65-F5344CB8AC3E}">
        <p14:creationId xmlns:p14="http://schemas.microsoft.com/office/powerpoint/2010/main" val="2014860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9451637F-9C5E-4FB1-8690-C3D9D9FE3758}" type="slidenum">
              <a:rPr lang="en-US" altLang="en-US" sz="1200" smtClean="0"/>
              <a:pPr/>
              <a:t>10</a:t>
            </a:fld>
            <a:endParaRPr lang="en-US" altLang="en-US" sz="1200"/>
          </a:p>
        </p:txBody>
      </p:sp>
      <p:sp>
        <p:nvSpPr>
          <p:cNvPr id="10243" name="Rectangle 1026"/>
          <p:cNvSpPr>
            <a:spLocks noGrp="1" noRot="1" noChangeAspect="1" noChangeArrowheads="1" noTextEdit="1"/>
          </p:cNvSpPr>
          <p:nvPr>
            <p:ph type="sldImg"/>
          </p:nvPr>
        </p:nvSpPr>
        <p:spPr>
          <a:ln/>
        </p:spPr>
      </p:sp>
      <p:sp>
        <p:nvSpPr>
          <p:cNvPr id="10244"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0022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C610BE62-648A-46FF-AEE6-5606A1BE3B39}" type="slidenum">
              <a:rPr lang="en-US" altLang="en-US" sz="1200" smtClean="0"/>
              <a:pPr/>
              <a:t>11</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r>
              <a:rPr lang="en-US" altLang="en-US"/>
              <a:t>American National Standards Institute</a:t>
            </a:r>
          </a:p>
          <a:p>
            <a:r>
              <a:rPr lang="en-US" altLang="en-US"/>
              <a:t>American Society for Quality Control</a:t>
            </a:r>
          </a:p>
          <a:p>
            <a:r>
              <a:rPr lang="en-US" altLang="en-US"/>
              <a:t>American Society for Testing Materials</a:t>
            </a:r>
          </a:p>
          <a:p>
            <a:r>
              <a:rPr lang="en-US" altLang="en-US"/>
              <a:t>International Organization for Standardization</a:t>
            </a:r>
          </a:p>
          <a:p>
            <a:r>
              <a:rPr lang="en-US" altLang="en-US"/>
              <a:t>National Bureau of Standards</a:t>
            </a:r>
          </a:p>
        </p:txBody>
      </p:sp>
    </p:spTree>
    <p:extLst>
      <p:ext uri="{BB962C8B-B14F-4D97-AF65-F5344CB8AC3E}">
        <p14:creationId xmlns:p14="http://schemas.microsoft.com/office/powerpoint/2010/main" val="3918418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29</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805008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32</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422196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q-AL" noProof="0"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45</a:t>
            </a:fld>
            <a:endParaRPr lang="el-GR" altLang="el-GR"/>
          </a:p>
        </p:txBody>
      </p:sp>
    </p:spTree>
    <p:extLst>
      <p:ext uri="{BB962C8B-B14F-4D97-AF65-F5344CB8AC3E}">
        <p14:creationId xmlns:p14="http://schemas.microsoft.com/office/powerpoint/2010/main" val="1384837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74883643-9280-4FC3-BB19-FF0C622C84F9}" type="slidenum">
              <a:rPr lang="en-US" altLang="el-GR" sz="1200">
                <a:latin typeface="Times New Roman" panose="02020603050405020304" pitchFamily="18" charset="0"/>
              </a:rPr>
              <a:pPr/>
              <a:t>53</a:t>
            </a:fld>
            <a:endParaRPr lang="en-US" altLang="el-GR" sz="1200">
              <a:latin typeface="Times New Roman" panose="02020603050405020304" pitchFamily="1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16589919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endParaRPr lang="el-GR"/>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GB" altLang="el-G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GB" altLang="el-G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94C1710C-DF24-4FD1-AE24-B96E29D76D81}" type="slidenum">
              <a:rPr lang="en-GB" altLang="el-GR"/>
              <a:pPr>
                <a:defRPr/>
              </a:pPr>
              <a:t>‹#›</a:t>
            </a:fld>
            <a:endParaRPr lang="en-GB" altLang="el-GR"/>
          </a:p>
        </p:txBody>
      </p:sp>
    </p:spTree>
    <p:extLst>
      <p:ext uri="{BB962C8B-B14F-4D97-AF65-F5344CB8AC3E}">
        <p14:creationId xmlns:p14="http://schemas.microsoft.com/office/powerpoint/2010/main" val="288641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http\europa.eu\abc\symbols\emblem\images\flag_1.gif" TargetMode="External"/><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1028" name="Picture 27" descr="Plane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r="28378"/>
          <a:stretch>
            <a:fillRect/>
          </a:stretch>
        </p:blipFill>
        <p:spPr bwMode="auto">
          <a:xfrm>
            <a:off x="7239000" y="6172200"/>
            <a:ext cx="12319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descr="http://europa.eu/abc/symbols/emblem/images/flag_1.gif"/>
          <p:cNvPicPr>
            <a:picLocks noChangeAspect="1" noChangeArrowheads="1"/>
          </p:cNvPicPr>
          <p:nvPr userDrawn="1"/>
        </p:nvPicPr>
        <p:blipFill>
          <a:blip r:embed="rId7" r:link="rId8" cstate="print">
            <a:extLst>
              <a:ext uri="{28A0092B-C50C-407E-A947-70E740481C1C}">
                <a14:useLocalDpi xmlns:a14="http://schemas.microsoft.com/office/drawing/2010/main" val="0"/>
              </a:ext>
            </a:extLst>
          </a:blip>
          <a:srcRect/>
          <a:stretch>
            <a:fillRect/>
          </a:stretch>
        </p:blipFill>
        <p:spPr bwMode="auto">
          <a:xfrm>
            <a:off x="3591162" y="6210827"/>
            <a:ext cx="818677" cy="55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Rectangle 15"/>
          <p:cNvSpPr>
            <a:spLocks noChangeArrowheads="1"/>
          </p:cNvSpPr>
          <p:nvPr userDrawn="1"/>
        </p:nvSpPr>
        <p:spPr bwMode="auto">
          <a:xfrm>
            <a:off x="4572000" y="6172200"/>
            <a:ext cx="2320636"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ea typeface="ＭＳ Ｐゴシック" pitchFamily="34" charset="-128"/>
              </a:defRPr>
            </a:lvl1pPr>
            <a:lvl2pPr marL="742950" indent="-285750" eaLnBrk="0" hangingPunct="0">
              <a:defRPr sz="1400">
                <a:solidFill>
                  <a:srgbClr val="000000"/>
                </a:solidFill>
                <a:latin typeface="Arial" pitchFamily="34" charset="0"/>
                <a:ea typeface="ＭＳ Ｐゴシック" pitchFamily="34" charset="-128"/>
              </a:defRPr>
            </a:lvl2pPr>
            <a:lvl3pPr marL="1143000" indent="-228600" eaLnBrk="0" hangingPunct="0">
              <a:defRPr sz="1400">
                <a:solidFill>
                  <a:srgbClr val="000000"/>
                </a:solidFill>
                <a:latin typeface="Arial" pitchFamily="34" charset="0"/>
                <a:ea typeface="ＭＳ Ｐゴシック" pitchFamily="34" charset="-128"/>
              </a:defRPr>
            </a:lvl3pPr>
            <a:lvl4pPr marL="1600200" indent="-228600" eaLnBrk="0" hangingPunct="0">
              <a:defRPr sz="1400">
                <a:solidFill>
                  <a:srgbClr val="000000"/>
                </a:solidFill>
                <a:latin typeface="Arial" pitchFamily="34" charset="0"/>
                <a:ea typeface="ＭＳ Ｐゴシック" pitchFamily="34" charset="-128"/>
              </a:defRPr>
            </a:lvl4pPr>
            <a:lvl5pPr marL="2057400" indent="-228600" eaLnBrk="0" hangingPunct="0">
              <a:defRPr sz="1400">
                <a:solidFill>
                  <a:srgbClr val="000000"/>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9pPr>
          </a:lstStyle>
          <a:p>
            <a:pPr>
              <a:defRPr/>
            </a:pPr>
            <a:r>
              <a:rPr lang="en-GB" altLang="el-GR" sz="1200" dirty="0">
                <a:latin typeface="Agency FB" pitchFamily="34" charset="0"/>
              </a:rPr>
              <a:t>An EU funded project managed by the European Union Office in Kosovo </a:t>
            </a:r>
            <a:r>
              <a:rPr lang="en-US" altLang="el-GR" sz="1200" dirty="0">
                <a:latin typeface="Agency FB" pitchFamily="34" charset="0"/>
              </a:rPr>
              <a:t>and implemented by </a:t>
            </a:r>
          </a:p>
        </p:txBody>
      </p:sp>
      <p:pic>
        <p:nvPicPr>
          <p:cNvPr id="29" name="Picture 28" descr="baneri"/>
          <p:cNvPicPr/>
          <p:nvPr userDrawn="1"/>
        </p:nvPicPr>
        <p:blipFill>
          <a:blip r:embed="rId9"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10"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cenorm.be/"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3" Type="http://schemas.openxmlformats.org/officeDocument/2006/relationships/image" Target="../media/image9.jpe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notesSlide" Target="../notesSlides/notesSlide12.xml"/><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jpeg"/><Relationship Id="rId10" Type="http://schemas.openxmlformats.org/officeDocument/2006/relationships/image" Target="../media/image16.png"/><Relationship Id="rId19" Type="http://schemas.openxmlformats.org/officeDocument/2006/relationships/image" Target="../media/image25.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algn="ctr">
              <a:lnSpc>
                <a:spcPct val="115000"/>
              </a:lnSpc>
              <a:spcBef>
                <a:spcPts val="1200"/>
              </a:spcBef>
              <a:spcAft>
                <a:spcPts val="0"/>
              </a:spcAft>
            </a:pPr>
            <a:r>
              <a:rPr lang="en-US" altLang="en-US" sz="2400" b="1" dirty="0">
                <a:solidFill>
                  <a:srgbClr val="FFFFFF"/>
                </a:solidFill>
              </a:rPr>
              <a:t>IKIMI SOCIAL </a:t>
            </a:r>
            <a:br>
              <a:rPr lang="en-US" altLang="en-US" sz="2400" b="1" dirty="0">
                <a:solidFill>
                  <a:srgbClr val="FFFFFF"/>
                </a:solidFill>
              </a:rPr>
            </a:br>
            <a:r>
              <a:rPr lang="sq-AL" altLang="en-US" sz="2400" b="1" dirty="0">
                <a:solidFill>
                  <a:srgbClr val="002060"/>
                </a:solidFill>
              </a:rPr>
              <a:t>SPECIFIKIMET FUNKSIONALE DHE TEKNIKE </a:t>
            </a:r>
            <a:endParaRPr lang="en-US" altLang="en-US" sz="2400" b="1" dirty="0">
              <a:solidFill>
                <a:srgbClr val="002060"/>
              </a:solidFill>
            </a:endParaRP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3-të</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2024</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45412"/>
            <a:ext cx="8305800" cy="1028700"/>
          </a:xfrm>
          <a:prstGeom prst="rect">
            <a:avLst/>
          </a:prstGeom>
          <a:noFill/>
          <a:ln>
            <a:noFill/>
          </a:ln>
        </p:spPr>
      </p:pic>
    </p:spTree>
    <p:extLst>
      <p:ext uri="{BB962C8B-B14F-4D97-AF65-F5344CB8AC3E}">
        <p14:creationId xmlns:p14="http://schemas.microsoft.com/office/powerpoint/2010/main" val="3617372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228600" y="0"/>
            <a:ext cx="7696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dirty="0">
                <a:solidFill>
                  <a:srgbClr val="002060"/>
                </a:solidFill>
                <a:latin typeface="Cambria" panose="02040503050406030204" pitchFamily="18" charset="0"/>
                <a:ea typeface="Cambria" panose="02040503050406030204" pitchFamily="18" charset="0"/>
                <a:cs typeface="Arial" charset="0"/>
              </a:rPr>
              <a:t>Struktura dhe përmbajtja e specifikimeve teknike</a:t>
            </a: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7172" name="Rectangle 4"/>
          <p:cNvSpPr>
            <a:spLocks noGrp="1" noChangeArrowheads="1"/>
          </p:cNvSpPr>
          <p:nvPr>
            <p:ph type="body" sz="half" idx="4294967295"/>
          </p:nvPr>
        </p:nvSpPr>
        <p:spPr>
          <a:xfrm>
            <a:off x="152400" y="1143000"/>
            <a:ext cx="8591872" cy="4247317"/>
          </a:xfrm>
          <a:prstGeom prst="rect">
            <a:avLst/>
          </a:prstGeom>
        </p:spPr>
        <p:txBody>
          <a:bodyPr wrap="square">
            <a:spAutoFit/>
          </a:bodyPr>
          <a:lstStyle/>
          <a:p>
            <a:pPr marL="0" indent="0">
              <a:spcBef>
                <a:spcPts val="1200"/>
              </a:spcBef>
              <a:buNone/>
            </a:pPr>
            <a:r>
              <a:rPr lang="sq-AL" altLang="en-US" sz="2000" b="1" dirty="0">
                <a:solidFill>
                  <a:srgbClr val="3399FF"/>
                </a:solidFill>
                <a:cs typeface="Arial" charset="0"/>
              </a:rPr>
              <a:t>              </a:t>
            </a:r>
            <a:r>
              <a:rPr lang="sq-AL" altLang="en-US" sz="2000" b="1" kern="1200" dirty="0">
                <a:latin typeface="Cambria" panose="02040503050406030204" pitchFamily="18" charset="0"/>
                <a:ea typeface="Cambria" panose="02040503050406030204" pitchFamily="18" charset="0"/>
              </a:rPr>
              <a:t>Kërkesat e specifikimeve</a:t>
            </a:r>
            <a:br>
              <a:rPr lang="sq-AL" sz="2000" dirty="0"/>
            </a:br>
            <a:endParaRPr lang="el-GR" altLang="en-US" sz="2000" b="1" dirty="0">
              <a:solidFill>
                <a:srgbClr val="FFFFFF"/>
              </a:solidFill>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Të sakta</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Të qarta</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Logjike</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Në përputhje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Reflektojnë  produktin, punën ose shërbimin dhe jo shitësin, kontraktuesin ose ofruesin e shërbimit</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Porosi t</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 kërkesave kryesore funksionale/ t</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 p</a:t>
            </a:r>
            <a:r>
              <a:rPr lang="en-US" altLang="en-US" sz="2000" dirty="0" err="1">
                <a:latin typeface="Cambria" panose="02040503050406030204" pitchFamily="18" charset="0"/>
                <a:ea typeface="Cambria" panose="02040503050406030204" pitchFamily="18" charset="0"/>
                <a:cs typeface="Verdana" panose="020B0604030504040204" pitchFamily="34" charset="0"/>
              </a:rPr>
              <a:t>ër</a:t>
            </a:r>
            <a:r>
              <a:rPr lang="sq-AL" altLang="en-US" sz="2000" dirty="0" err="1">
                <a:latin typeface="Cambria" panose="02040503050406030204" pitchFamily="18" charset="0"/>
                <a:ea typeface="Cambria" panose="02040503050406030204" pitchFamily="18" charset="0"/>
                <a:cs typeface="Verdana" panose="020B0604030504040204" pitchFamily="34" charset="0"/>
              </a:rPr>
              <a:t>formanc</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s</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Jo kufizuese </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43966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7172">
                                            <p:txEl>
                                              <p:pRg st="0" end="0"/>
                                            </p:txEl>
                                          </p:spTgt>
                                        </p:tgtEl>
                                        <p:attrNameLst>
                                          <p:attrName>style.visibility</p:attrName>
                                        </p:attrNameLst>
                                      </p:cBhvr>
                                      <p:to>
                                        <p:strVal val="visible"/>
                                      </p:to>
                                    </p:set>
                                    <p:anim calcmode="lin" valueType="num">
                                      <p:cBhvr additive="base">
                                        <p:cTn id="13" dur="3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717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7172">
                                            <p:txEl>
                                              <p:pRg st="1" end="1"/>
                                            </p:txEl>
                                          </p:spTgt>
                                        </p:tgtEl>
                                        <p:attrNameLst>
                                          <p:attrName>style.visibility</p:attrName>
                                        </p:attrNameLst>
                                      </p:cBhvr>
                                      <p:to>
                                        <p:strVal val="visible"/>
                                      </p:to>
                                    </p:set>
                                    <p:anim calcmode="lin" valueType="num">
                                      <p:cBhvr additive="base">
                                        <p:cTn id="19" dur="300" fill="hold"/>
                                        <p:tgtEl>
                                          <p:spTgt spid="7172">
                                            <p:txEl>
                                              <p:pRg st="1" end="1"/>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717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7172">
                                            <p:txEl>
                                              <p:pRg st="2" end="2"/>
                                            </p:txEl>
                                          </p:spTgt>
                                        </p:tgtEl>
                                        <p:attrNameLst>
                                          <p:attrName>style.visibility</p:attrName>
                                        </p:attrNameLst>
                                      </p:cBhvr>
                                      <p:to>
                                        <p:strVal val="visible"/>
                                      </p:to>
                                    </p:set>
                                    <p:anim calcmode="lin" valueType="num">
                                      <p:cBhvr additive="base">
                                        <p:cTn id="25" dur="300" fill="hold"/>
                                        <p:tgtEl>
                                          <p:spTgt spid="7172">
                                            <p:txEl>
                                              <p:pRg st="2" end="2"/>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717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iterate type="wd">
                                    <p:tmPct val="100000"/>
                                  </p:iterate>
                                  <p:childTnLst>
                                    <p:set>
                                      <p:cBhvr>
                                        <p:cTn id="30" dur="1" fill="hold">
                                          <p:stCondLst>
                                            <p:cond delay="0"/>
                                          </p:stCondLst>
                                        </p:cTn>
                                        <p:tgtEl>
                                          <p:spTgt spid="7172">
                                            <p:txEl>
                                              <p:pRg st="3" end="3"/>
                                            </p:txEl>
                                          </p:spTgt>
                                        </p:tgtEl>
                                        <p:attrNameLst>
                                          <p:attrName>style.visibility</p:attrName>
                                        </p:attrNameLst>
                                      </p:cBhvr>
                                      <p:to>
                                        <p:strVal val="visible"/>
                                      </p:to>
                                    </p:set>
                                    <p:anim calcmode="lin" valueType="num">
                                      <p:cBhvr additive="base">
                                        <p:cTn id="31" dur="300" fill="hold"/>
                                        <p:tgtEl>
                                          <p:spTgt spid="7172">
                                            <p:txEl>
                                              <p:pRg st="3" end="3"/>
                                            </p:txEl>
                                          </p:spTgt>
                                        </p:tgtEl>
                                        <p:attrNameLst>
                                          <p:attrName>ppt_x</p:attrName>
                                        </p:attrNameLst>
                                      </p:cBhvr>
                                      <p:tavLst>
                                        <p:tav tm="0">
                                          <p:val>
                                            <p:strVal val="#ppt_x"/>
                                          </p:val>
                                        </p:tav>
                                        <p:tav tm="100000">
                                          <p:val>
                                            <p:strVal val="#ppt_x"/>
                                          </p:val>
                                        </p:tav>
                                      </p:tavLst>
                                    </p:anim>
                                    <p:anim calcmode="lin" valueType="num">
                                      <p:cBhvr additive="base">
                                        <p:cTn id="32" dur="300" fill="hold"/>
                                        <p:tgtEl>
                                          <p:spTgt spid="717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iterate type="wd">
                                    <p:tmPct val="100000"/>
                                  </p:iterate>
                                  <p:childTnLst>
                                    <p:set>
                                      <p:cBhvr>
                                        <p:cTn id="36" dur="1" fill="hold">
                                          <p:stCondLst>
                                            <p:cond delay="0"/>
                                          </p:stCondLst>
                                        </p:cTn>
                                        <p:tgtEl>
                                          <p:spTgt spid="7172">
                                            <p:txEl>
                                              <p:pRg st="4" end="4"/>
                                            </p:txEl>
                                          </p:spTgt>
                                        </p:tgtEl>
                                        <p:attrNameLst>
                                          <p:attrName>style.visibility</p:attrName>
                                        </p:attrNameLst>
                                      </p:cBhvr>
                                      <p:to>
                                        <p:strVal val="visible"/>
                                      </p:to>
                                    </p:set>
                                    <p:anim calcmode="lin" valueType="num">
                                      <p:cBhvr additive="base">
                                        <p:cTn id="37" dur="300" fill="hold"/>
                                        <p:tgtEl>
                                          <p:spTgt spid="7172">
                                            <p:txEl>
                                              <p:pRg st="4" end="4"/>
                                            </p:txEl>
                                          </p:spTgt>
                                        </p:tgtEl>
                                        <p:attrNameLst>
                                          <p:attrName>ppt_x</p:attrName>
                                        </p:attrNameLst>
                                      </p:cBhvr>
                                      <p:tavLst>
                                        <p:tav tm="0">
                                          <p:val>
                                            <p:strVal val="#ppt_x"/>
                                          </p:val>
                                        </p:tav>
                                        <p:tav tm="100000">
                                          <p:val>
                                            <p:strVal val="#ppt_x"/>
                                          </p:val>
                                        </p:tav>
                                      </p:tavLst>
                                    </p:anim>
                                    <p:anim calcmode="lin" valueType="num">
                                      <p:cBhvr additive="base">
                                        <p:cTn id="38" dur="300" fill="hold"/>
                                        <p:tgtEl>
                                          <p:spTgt spid="7172">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iterate type="wd">
                                    <p:tmPct val="100000"/>
                                  </p:iterate>
                                  <p:childTnLst>
                                    <p:set>
                                      <p:cBhvr>
                                        <p:cTn id="42" dur="1" fill="hold">
                                          <p:stCondLst>
                                            <p:cond delay="0"/>
                                          </p:stCondLst>
                                        </p:cTn>
                                        <p:tgtEl>
                                          <p:spTgt spid="7172">
                                            <p:txEl>
                                              <p:pRg st="5" end="5"/>
                                            </p:txEl>
                                          </p:spTgt>
                                        </p:tgtEl>
                                        <p:attrNameLst>
                                          <p:attrName>style.visibility</p:attrName>
                                        </p:attrNameLst>
                                      </p:cBhvr>
                                      <p:to>
                                        <p:strVal val="visible"/>
                                      </p:to>
                                    </p:set>
                                    <p:anim calcmode="lin" valueType="num">
                                      <p:cBhvr additive="base">
                                        <p:cTn id="43" dur="300" fill="hold"/>
                                        <p:tgtEl>
                                          <p:spTgt spid="7172">
                                            <p:txEl>
                                              <p:pRg st="5" end="5"/>
                                            </p:txEl>
                                          </p:spTgt>
                                        </p:tgtEl>
                                        <p:attrNameLst>
                                          <p:attrName>ppt_x</p:attrName>
                                        </p:attrNameLst>
                                      </p:cBhvr>
                                      <p:tavLst>
                                        <p:tav tm="0">
                                          <p:val>
                                            <p:strVal val="#ppt_x"/>
                                          </p:val>
                                        </p:tav>
                                        <p:tav tm="100000">
                                          <p:val>
                                            <p:strVal val="#ppt_x"/>
                                          </p:val>
                                        </p:tav>
                                      </p:tavLst>
                                    </p:anim>
                                    <p:anim calcmode="lin" valueType="num">
                                      <p:cBhvr additive="base">
                                        <p:cTn id="44" dur="300" fill="hold"/>
                                        <p:tgtEl>
                                          <p:spTgt spid="7172">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iterate type="wd">
                                    <p:tmPct val="100000"/>
                                  </p:iterate>
                                  <p:childTnLst>
                                    <p:set>
                                      <p:cBhvr>
                                        <p:cTn id="48" dur="1" fill="hold">
                                          <p:stCondLst>
                                            <p:cond delay="0"/>
                                          </p:stCondLst>
                                        </p:cTn>
                                        <p:tgtEl>
                                          <p:spTgt spid="7172">
                                            <p:txEl>
                                              <p:pRg st="6" end="6"/>
                                            </p:txEl>
                                          </p:spTgt>
                                        </p:tgtEl>
                                        <p:attrNameLst>
                                          <p:attrName>style.visibility</p:attrName>
                                        </p:attrNameLst>
                                      </p:cBhvr>
                                      <p:to>
                                        <p:strVal val="visible"/>
                                      </p:to>
                                    </p:set>
                                    <p:anim calcmode="lin" valueType="num">
                                      <p:cBhvr additive="base">
                                        <p:cTn id="49" dur="300" fill="hold"/>
                                        <p:tgtEl>
                                          <p:spTgt spid="7172">
                                            <p:txEl>
                                              <p:pRg st="6" end="6"/>
                                            </p:txEl>
                                          </p:spTgt>
                                        </p:tgtEl>
                                        <p:attrNameLst>
                                          <p:attrName>ppt_x</p:attrName>
                                        </p:attrNameLst>
                                      </p:cBhvr>
                                      <p:tavLst>
                                        <p:tav tm="0">
                                          <p:val>
                                            <p:strVal val="#ppt_x"/>
                                          </p:val>
                                        </p:tav>
                                        <p:tav tm="100000">
                                          <p:val>
                                            <p:strVal val="#ppt_x"/>
                                          </p:val>
                                        </p:tav>
                                      </p:tavLst>
                                    </p:anim>
                                    <p:anim calcmode="lin" valueType="num">
                                      <p:cBhvr additive="base">
                                        <p:cTn id="50" dur="300" fill="hold"/>
                                        <p:tgtEl>
                                          <p:spTgt spid="7172">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iterate type="wd">
                                    <p:tmPct val="100000"/>
                                  </p:iterate>
                                  <p:childTnLst>
                                    <p:set>
                                      <p:cBhvr>
                                        <p:cTn id="54" dur="1" fill="hold">
                                          <p:stCondLst>
                                            <p:cond delay="0"/>
                                          </p:stCondLst>
                                        </p:cTn>
                                        <p:tgtEl>
                                          <p:spTgt spid="7172">
                                            <p:txEl>
                                              <p:pRg st="7" end="7"/>
                                            </p:txEl>
                                          </p:spTgt>
                                        </p:tgtEl>
                                        <p:attrNameLst>
                                          <p:attrName>style.visibility</p:attrName>
                                        </p:attrNameLst>
                                      </p:cBhvr>
                                      <p:to>
                                        <p:strVal val="visible"/>
                                      </p:to>
                                    </p:set>
                                    <p:anim calcmode="lin" valueType="num">
                                      <p:cBhvr additive="base">
                                        <p:cTn id="55" dur="300" fill="hold"/>
                                        <p:tgtEl>
                                          <p:spTgt spid="7172">
                                            <p:txEl>
                                              <p:pRg st="7" end="7"/>
                                            </p:txEl>
                                          </p:spTgt>
                                        </p:tgtEl>
                                        <p:attrNameLst>
                                          <p:attrName>ppt_x</p:attrName>
                                        </p:attrNameLst>
                                      </p:cBhvr>
                                      <p:tavLst>
                                        <p:tav tm="0">
                                          <p:val>
                                            <p:strVal val="#ppt_x"/>
                                          </p:val>
                                        </p:tav>
                                        <p:tav tm="100000">
                                          <p:val>
                                            <p:strVal val="#ppt_x"/>
                                          </p:val>
                                        </p:tav>
                                      </p:tavLst>
                                    </p:anim>
                                    <p:anim calcmode="lin" valueType="num">
                                      <p:cBhvr additive="base">
                                        <p:cTn id="56" dur="300" fill="hold"/>
                                        <p:tgtEl>
                                          <p:spTgt spid="7172">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 y="479307"/>
            <a:ext cx="9067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Mos rivendosni timonin</a:t>
            </a:r>
            <a:br>
              <a:rPr lang="en-US" altLang="en-US" sz="2800" b="1" kern="1200" dirty="0">
                <a:solidFill>
                  <a:srgbClr val="002060"/>
                </a:solidFill>
                <a:latin typeface="Cambria" panose="02040503050406030204" pitchFamily="18" charset="0"/>
                <a:ea typeface="Cambria" panose="02040503050406030204" pitchFamily="18" charset="0"/>
                <a:cs typeface="+mn-cs"/>
              </a:rPr>
            </a:b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19460" name="Rectangle 4"/>
          <p:cNvSpPr>
            <a:spLocks noGrp="1" noChangeArrowheads="1"/>
          </p:cNvSpPr>
          <p:nvPr>
            <p:ph type="body" sz="half" idx="4294967295"/>
          </p:nvPr>
        </p:nvSpPr>
        <p:spPr>
          <a:xfrm>
            <a:off x="0" y="1138059"/>
            <a:ext cx="9144000" cy="3785652"/>
          </a:xfrm>
          <a:prstGeom prst="rect">
            <a:avLst/>
          </a:prstGeom>
        </p:spPr>
        <p:txBody>
          <a:bodyPr wrap="square">
            <a:spAutoFit/>
          </a:bodyPr>
          <a:lstStyle/>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përvojën e tenderëve të kaluar dhe autoriteteve të tjera kontraktuese</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informacione dhe të dhëna nga shoqatat profesionale / tregtare dhe shoqërive teknike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njohuritë e akumuluara në universitete, kolegje dhe institucione kërkimore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standardet ndërkombëtare të përshtatshme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84859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 y="1219200"/>
            <a:ext cx="9144000" cy="5078313"/>
          </a:xfrm>
          <a:prstGeom prst="rect">
            <a:avLst/>
          </a:prstGeom>
        </p:spPr>
        <p:txBody>
          <a:bodyPr wrap="square">
            <a:spAutoFit/>
          </a:bodyPr>
          <a:lstStyle/>
          <a:p>
            <a:r>
              <a:rPr lang="sq-AL" dirty="0"/>
              <a:t>Një specifikim teknik do të theksohet, për aq sa është e mundur, duke ju referuar standardeve të mirënjohura por mund të formulohet gjithashtu në aspektin e </a:t>
            </a:r>
            <a:r>
              <a:rPr lang="sq-AL" dirty="0" err="1"/>
              <a:t>përformancës</a:t>
            </a:r>
            <a:r>
              <a:rPr lang="sq-AL" dirty="0"/>
              <a:t> apo kërkesave funksionale.</a:t>
            </a:r>
            <a:endParaRPr lang="en-US" dirty="0"/>
          </a:p>
          <a:p>
            <a:endParaRPr lang="en-US" dirty="0"/>
          </a:p>
          <a:p>
            <a:r>
              <a:rPr lang="sq-AL" dirty="0"/>
              <a:t>Një AK mund të përdorë standardet për karakteristika të caktuara dhe </a:t>
            </a:r>
            <a:r>
              <a:rPr lang="sq-AL" dirty="0" err="1"/>
              <a:t>përformancë</a:t>
            </a:r>
            <a:r>
              <a:rPr lang="sq-AL" dirty="0"/>
              <a:t> ose kërkesa të funksionalitetit për karakteristika tjera. </a:t>
            </a:r>
            <a:endParaRPr lang="en-US" dirty="0"/>
          </a:p>
          <a:p>
            <a:endParaRPr lang="en-US" dirty="0"/>
          </a:p>
          <a:p>
            <a:r>
              <a:rPr lang="sq-AL" dirty="0"/>
              <a:t>Referencë në një standard të njohur:</a:t>
            </a:r>
            <a:endParaRPr lang="en-US" dirty="0"/>
          </a:p>
          <a:p>
            <a:endParaRPr lang="en-US" dirty="0"/>
          </a:p>
          <a:p>
            <a:r>
              <a:rPr lang="sq-AL" dirty="0"/>
              <a:t>Hierarkia e Standardeve që do të referohet gjatë formulimit të specifikimeve teknik</a:t>
            </a:r>
            <a:endParaRPr lang="en-US" dirty="0"/>
          </a:p>
          <a:p>
            <a:endParaRPr lang="en-US" dirty="0"/>
          </a:p>
          <a:p>
            <a:pPr marL="342900" indent="-342900">
              <a:buFont typeface="+mj-lt"/>
              <a:buAutoNum type="alphaLcParenR"/>
            </a:pPr>
            <a:r>
              <a:rPr lang="sq-AL" dirty="0"/>
              <a:t>një standard i Kosovës që </a:t>
            </a:r>
            <a:r>
              <a:rPr lang="sq-AL" dirty="0" err="1"/>
              <a:t>implementon</a:t>
            </a:r>
            <a:r>
              <a:rPr lang="sq-AL" dirty="0"/>
              <a:t> një standard të Evropës,</a:t>
            </a:r>
            <a:endParaRPr lang="en-US" dirty="0"/>
          </a:p>
          <a:p>
            <a:pPr marL="342900" indent="-342900">
              <a:buFont typeface="+mj-lt"/>
              <a:buAutoNum type="alphaLcParenR"/>
            </a:pPr>
            <a:r>
              <a:rPr lang="sq-AL" dirty="0"/>
              <a:t> një standard Evropian, një aprovim teknike Evropian, </a:t>
            </a:r>
            <a:endParaRPr lang="en-US" dirty="0"/>
          </a:p>
          <a:p>
            <a:pPr marL="342900" indent="-342900">
              <a:buFont typeface="+mj-lt"/>
              <a:buAutoNum type="alphaLcParenR"/>
            </a:pPr>
            <a:r>
              <a:rPr lang="sq-AL" dirty="0"/>
              <a:t>një specifikim i përbashkët teknik,</a:t>
            </a:r>
            <a:endParaRPr lang="en-US" dirty="0"/>
          </a:p>
          <a:p>
            <a:pPr marL="342900" indent="-342900">
              <a:buFont typeface="+mj-lt"/>
              <a:buAutoNum type="alphaLcParenR"/>
            </a:pPr>
            <a:r>
              <a:rPr lang="sq-AL" dirty="0"/>
              <a:t> një standard ndërkombëtarë dhe/ose </a:t>
            </a:r>
            <a:endParaRPr lang="en-US" dirty="0"/>
          </a:p>
          <a:p>
            <a:pPr marL="342900" indent="-342900">
              <a:buFont typeface="+mj-lt"/>
              <a:buAutoNum type="alphaLcParenR"/>
            </a:pPr>
            <a:r>
              <a:rPr lang="sq-AL" dirty="0"/>
              <a:t>çdo sistem tjetër i referencës teknike i prodhuar nga organet Evropiane të standardizimit.</a:t>
            </a:r>
            <a:endParaRPr lang="en-US" dirty="0"/>
          </a:p>
          <a:p>
            <a:endParaRPr lang="sq-AL" dirty="0"/>
          </a:p>
        </p:txBody>
      </p:sp>
      <p:sp>
        <p:nvSpPr>
          <p:cNvPr id="3" name="Rectangle 2"/>
          <p:cNvSpPr/>
          <p:nvPr/>
        </p:nvSpPr>
        <p:spPr>
          <a:xfrm>
            <a:off x="1600200" y="533400"/>
            <a:ext cx="6019800" cy="523220"/>
          </a:xfrm>
          <a:prstGeom prst="rect">
            <a:avLst/>
          </a:prstGeom>
        </p:spPr>
        <p:txBody>
          <a:bodyPr wrap="square">
            <a:spAutoFit/>
          </a:bodyPr>
          <a:lstStyle/>
          <a:p>
            <a:r>
              <a:rPr lang="sq-AL" sz="2800" b="1" dirty="0">
                <a:latin typeface="+mj-lt"/>
              </a:rPr>
              <a:t>Referencë në një standard </a:t>
            </a:r>
          </a:p>
        </p:txBody>
      </p:sp>
    </p:spTree>
    <p:extLst>
      <p:ext uri="{BB962C8B-B14F-4D97-AF65-F5344CB8AC3E}">
        <p14:creationId xmlns:p14="http://schemas.microsoft.com/office/powerpoint/2010/main" val="2190700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56620"/>
            <a:ext cx="9144000" cy="5632311"/>
          </a:xfrm>
          <a:prstGeom prst="rect">
            <a:avLst/>
          </a:prstGeom>
        </p:spPr>
        <p:txBody>
          <a:bodyPr wrap="square">
            <a:spAutoFit/>
          </a:bodyPr>
          <a:lstStyle/>
          <a:p>
            <a:r>
              <a:rPr lang="sq-AL" dirty="0"/>
              <a:t>Re(1): Agjencia Kosovare për Standardizim </a:t>
            </a:r>
            <a:r>
              <a:rPr lang="sq-AL" dirty="0" err="1"/>
              <a:t>implementon</a:t>
            </a:r>
            <a:r>
              <a:rPr lang="sq-AL" dirty="0"/>
              <a:t> standardet Evropiane në Kosovë. </a:t>
            </a:r>
            <a:endParaRPr lang="en-US" dirty="0"/>
          </a:p>
          <a:p>
            <a:r>
              <a:rPr lang="sq-AL" dirty="0"/>
              <a:t>Re(2): Standardet Evropiane aprovohen nga Komisioni Evropian për Standardizim (CEN), </a:t>
            </a:r>
            <a:r>
              <a:rPr lang="sq-AL" dirty="0">
                <a:hlinkClick r:id="rId2"/>
              </a:rPr>
              <a:t>www.cenorm.be</a:t>
            </a:r>
            <a:r>
              <a:rPr lang="sq-AL" dirty="0"/>
              <a:t>,</a:t>
            </a:r>
            <a:endParaRPr lang="en-US" dirty="0"/>
          </a:p>
          <a:p>
            <a:r>
              <a:rPr lang="sq-AL" dirty="0"/>
              <a:t> dhe Komisioni Evropian për Standardizimin </a:t>
            </a:r>
            <a:r>
              <a:rPr lang="sq-AL" dirty="0" err="1"/>
              <a:t>Elektro</a:t>
            </a:r>
            <a:r>
              <a:rPr lang="sq-AL" dirty="0"/>
              <a:t>-teknik (CENELEC), www.cenelec.org. </a:t>
            </a:r>
            <a:endParaRPr lang="en-US" dirty="0"/>
          </a:p>
          <a:p>
            <a:r>
              <a:rPr lang="sq-AL" dirty="0"/>
              <a:t>Re(3): Aprovimet Evropiane teknike (sektori i ndërtimtarisë) nxjerrën nga organe të aprovimit në Shtetet Anëtare të BE-së në bazë të “kërkesave esenciale” të përbashkëta. </a:t>
            </a:r>
            <a:endParaRPr lang="en-US" dirty="0"/>
          </a:p>
          <a:p>
            <a:endParaRPr lang="en-US" dirty="0"/>
          </a:p>
          <a:p>
            <a:r>
              <a:rPr lang="sq-AL" dirty="0"/>
              <a:t>Re(4): Specifikim i përbashkët teknik do të thotë një specifikim teknik i përcaktuar sipas një procedure të BE-së. </a:t>
            </a:r>
            <a:endParaRPr lang="en-US" dirty="0"/>
          </a:p>
          <a:p>
            <a:endParaRPr lang="en-US" dirty="0"/>
          </a:p>
          <a:p>
            <a:r>
              <a:rPr lang="sq-AL" dirty="0"/>
              <a:t>Re(5): Standarde ndërkombëtare janë për shembull ISO, www.iso.org, ASTM, www.astm.org, etj.</a:t>
            </a:r>
            <a:endParaRPr lang="en-US" dirty="0"/>
          </a:p>
          <a:p>
            <a:r>
              <a:rPr lang="sq-AL" dirty="0"/>
              <a:t> Re (6): ndonjë referencë tjetër të prodhuar nga institucionet Evropiane. </a:t>
            </a:r>
            <a:endParaRPr lang="en-US" dirty="0"/>
          </a:p>
          <a:p>
            <a:endParaRPr lang="en-US" dirty="0"/>
          </a:p>
          <a:p>
            <a:r>
              <a:rPr lang="sq-AL" dirty="0"/>
              <a:t>Nëse nuk ekziston një standard i aplikueshëm ose standarde të tilla nuk do të ishin efikase në aplikim për arsye teknike apo ekonomike – AK mund të referohet te:</a:t>
            </a:r>
            <a:endParaRPr lang="en-US" dirty="0"/>
          </a:p>
          <a:p>
            <a:endParaRPr lang="en-US" dirty="0"/>
          </a:p>
          <a:p>
            <a:r>
              <a:rPr lang="sq-AL" dirty="0"/>
              <a:t> - një standard i Kosovës, ose - një aprovim teknik të Kosovës</a:t>
            </a:r>
            <a:endParaRPr lang="en-US" dirty="0"/>
          </a:p>
        </p:txBody>
      </p:sp>
      <p:sp>
        <p:nvSpPr>
          <p:cNvPr id="3" name="Rectangle 2"/>
          <p:cNvSpPr/>
          <p:nvPr/>
        </p:nvSpPr>
        <p:spPr>
          <a:xfrm>
            <a:off x="1600200" y="533400"/>
            <a:ext cx="6019800" cy="523220"/>
          </a:xfrm>
          <a:prstGeom prst="rect">
            <a:avLst/>
          </a:prstGeom>
        </p:spPr>
        <p:txBody>
          <a:bodyPr wrap="square">
            <a:spAutoFit/>
          </a:bodyPr>
          <a:lstStyle/>
          <a:p>
            <a:r>
              <a:rPr lang="sq-AL" sz="2800" b="1" dirty="0">
                <a:latin typeface="+mj-lt"/>
              </a:rPr>
              <a:t>Referencë në një standard </a:t>
            </a:r>
          </a:p>
        </p:txBody>
      </p:sp>
    </p:spTree>
    <p:extLst>
      <p:ext uri="{BB962C8B-B14F-4D97-AF65-F5344CB8AC3E}">
        <p14:creationId xmlns:p14="http://schemas.microsoft.com/office/powerpoint/2010/main" val="226864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9144000" cy="5632311"/>
          </a:xfrm>
          <a:prstGeom prst="rect">
            <a:avLst/>
          </a:prstGeom>
        </p:spPr>
        <p:txBody>
          <a:bodyPr wrap="square">
            <a:spAutoFit/>
          </a:bodyPr>
          <a:lstStyle/>
          <a:p>
            <a:r>
              <a:rPr lang="sq-AL" dirty="0"/>
              <a:t> Përcaktimi i specifikimeve teknike që referohen në një prodhim specifik ose burim, ose një proces të veçantë, ose marka tregtare, patenta, lloje ose origjina specifike ose prodhime, si rregull i përgjithshëm është i ndaluar. </a:t>
            </a:r>
            <a:endParaRPr lang="en-US" dirty="0"/>
          </a:p>
          <a:p>
            <a:endParaRPr lang="en-US" dirty="0"/>
          </a:p>
          <a:p>
            <a:r>
              <a:rPr lang="sq-AL" dirty="0"/>
              <a:t>Megjithatë, një referencë e tillë mund të përdorët në raste të veçanta, nëse referenca e tillë përcjellët me fjalët “ose e barasvlershme/ekuivalente”.</a:t>
            </a:r>
            <a:endParaRPr lang="en-US" dirty="0"/>
          </a:p>
          <a:p>
            <a:endParaRPr lang="en-US" dirty="0"/>
          </a:p>
          <a:p>
            <a:r>
              <a:rPr lang="sq-AL" dirty="0"/>
              <a:t>Specifikimet teknike janë kërkesa të obligueshme, të cilat të gjithë</a:t>
            </a:r>
            <a:r>
              <a:rPr lang="en-US" dirty="0"/>
              <a:t>  </a:t>
            </a:r>
            <a:r>
              <a:rPr lang="sq-AL" dirty="0"/>
              <a:t>tenderët duhet të respektojnë në mënyrë që të jenë të përgjegjshëm.</a:t>
            </a:r>
            <a:endParaRPr lang="en-US" dirty="0"/>
          </a:p>
          <a:p>
            <a:endParaRPr lang="en-US" dirty="0"/>
          </a:p>
          <a:p>
            <a:r>
              <a:rPr lang="sq-AL" dirty="0"/>
              <a:t> Në disa raste, AK mund të specifikojë funksione të dëshirueshme, </a:t>
            </a:r>
            <a:r>
              <a:rPr lang="sq-AL" dirty="0" err="1"/>
              <a:t>përformancë</a:t>
            </a:r>
            <a:r>
              <a:rPr lang="sq-AL" dirty="0"/>
              <a:t> etj. dhe të përfshijë specifikime të tilla në kritere, mbi të cilat tenderuesit vlerësohen (parametrat e konkurrencës).</a:t>
            </a:r>
            <a:endParaRPr lang="en-US" dirty="0"/>
          </a:p>
          <a:p>
            <a:endParaRPr lang="en-US" dirty="0"/>
          </a:p>
          <a:p>
            <a:r>
              <a:rPr lang="sq-AL" dirty="0"/>
              <a:t> Kjo do të thotë që funksionet e tilla të dëshiruara mund të përcaktohen si nën-kritere (“karakteristikat funksionale”) për tenderin ekonomikisht më të favorshëm.</a:t>
            </a:r>
            <a:endParaRPr lang="en-US" dirty="0"/>
          </a:p>
          <a:p>
            <a:endParaRPr lang="en-US" dirty="0"/>
          </a:p>
          <a:p>
            <a:r>
              <a:rPr lang="sq-AL" dirty="0"/>
              <a:t> 5.8 Një dallim i qartë në mes të kërkesave të obligueshme dhe funksioneve të dëshiruara duhet të bëhet nga AK.</a:t>
            </a:r>
            <a:endParaRPr lang="en-US" dirty="0"/>
          </a:p>
          <a:p>
            <a:endParaRPr lang="sq-AL" dirty="0"/>
          </a:p>
        </p:txBody>
      </p:sp>
      <p:sp>
        <p:nvSpPr>
          <p:cNvPr id="3" name="Rectangle 2"/>
          <p:cNvSpPr/>
          <p:nvPr/>
        </p:nvSpPr>
        <p:spPr>
          <a:xfrm>
            <a:off x="114300" y="112693"/>
            <a:ext cx="8915400" cy="954107"/>
          </a:xfrm>
          <a:prstGeom prst="rect">
            <a:avLst/>
          </a:prstGeom>
        </p:spPr>
        <p:txBody>
          <a:bodyPr wrap="square">
            <a:spAutoFit/>
          </a:bodyPr>
          <a:lstStyle/>
          <a:p>
            <a:r>
              <a:rPr lang="sq-AL" sz="2800" b="1" dirty="0" err="1">
                <a:latin typeface="+mj-lt"/>
              </a:rPr>
              <a:t>Referenc</a:t>
            </a:r>
            <a:r>
              <a:rPr lang="en-US" sz="2800" b="1" dirty="0">
                <a:latin typeface="+mj-lt"/>
              </a:rPr>
              <a:t>a</a:t>
            </a:r>
            <a:r>
              <a:rPr lang="sq-AL" sz="2800" b="1" dirty="0">
                <a:latin typeface="+mj-lt"/>
              </a:rPr>
              <a:t> </a:t>
            </a:r>
            <a:r>
              <a:rPr lang="sq-AL" sz="2800" b="1" dirty="0" err="1"/>
              <a:t>përc</a:t>
            </a:r>
            <a:r>
              <a:rPr lang="en-US" sz="2800" b="1" dirty="0" err="1"/>
              <a:t>illet</a:t>
            </a:r>
            <a:r>
              <a:rPr lang="en-US" sz="2800" b="1" dirty="0"/>
              <a:t> </a:t>
            </a:r>
            <a:r>
              <a:rPr lang="sq-AL" sz="2800" b="1" dirty="0"/>
              <a:t>me fjalët “ose e barasvlershme/ekuivalente</a:t>
            </a:r>
            <a:endParaRPr lang="sq-AL" sz="2800" b="1" dirty="0">
              <a:latin typeface="+mj-lt"/>
            </a:endParaRPr>
          </a:p>
        </p:txBody>
      </p:sp>
    </p:spTree>
    <p:extLst>
      <p:ext uri="{BB962C8B-B14F-4D97-AF65-F5344CB8AC3E}">
        <p14:creationId xmlns:p14="http://schemas.microsoft.com/office/powerpoint/2010/main" val="1687315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664184"/>
          </a:xfrm>
          <a:prstGeom prst="rect">
            <a:avLst/>
          </a:prstGeom>
        </p:spPr>
        <p:txBody>
          <a:bodyPr wrap="square">
            <a:spAutoFit/>
          </a:bodyPr>
          <a:lstStyle/>
          <a:p>
            <a:endParaRPr lang="en-US" dirty="0"/>
          </a:p>
          <a:p>
            <a:r>
              <a:rPr lang="sq-AL" sz="2800" b="1" dirty="0">
                <a:solidFill>
                  <a:srgbClr val="002060"/>
                </a:solidFill>
                <a:latin typeface="+mj-lt"/>
              </a:rPr>
              <a:t>Sipas nenit 28 </a:t>
            </a:r>
            <a:r>
              <a:rPr lang="en-US" sz="2800" b="1" dirty="0" err="1">
                <a:solidFill>
                  <a:srgbClr val="002060"/>
                </a:solidFill>
                <a:latin typeface="+mj-lt"/>
              </a:rPr>
              <a:t>te</a:t>
            </a:r>
            <a:r>
              <a:rPr lang="en-US" sz="2800" b="1" dirty="0">
                <a:solidFill>
                  <a:srgbClr val="002060"/>
                </a:solidFill>
                <a:latin typeface="+mj-lt"/>
              </a:rPr>
              <a:t> </a:t>
            </a:r>
            <a:r>
              <a:rPr lang="sq-AL" sz="2800" b="1" dirty="0">
                <a:solidFill>
                  <a:srgbClr val="002060"/>
                </a:solidFill>
                <a:latin typeface="+mj-lt"/>
              </a:rPr>
              <a:t>Ligjit mbi Prokurimin Publik</a:t>
            </a:r>
            <a:endParaRPr lang="en-US" sz="2800" b="1" dirty="0">
              <a:solidFill>
                <a:srgbClr val="002060"/>
              </a:solidFill>
              <a:latin typeface="+mj-lt"/>
            </a:endParaRPr>
          </a:p>
          <a:p>
            <a:endParaRPr lang="en-US" dirty="0"/>
          </a:p>
          <a:p>
            <a:r>
              <a:rPr lang="sq-AL" dirty="0"/>
              <a:t>Specifikat Teknike për kontratat e punës duhet të tregoj, ku është e aplikueshme: </a:t>
            </a:r>
            <a:endParaRPr lang="en-US" dirty="0"/>
          </a:p>
          <a:p>
            <a:endParaRPr lang="en-US" dirty="0"/>
          </a:p>
          <a:p>
            <a:r>
              <a:rPr lang="sq-AL" dirty="0"/>
              <a:t>a. reference për aktet e legjislacionit kombëtar të cilat duhet të jenë në pajtueshmëri me </a:t>
            </a:r>
            <a:r>
              <a:rPr lang="sq-AL" dirty="0" err="1"/>
              <a:t>çertifkatat</a:t>
            </a:r>
            <a:r>
              <a:rPr lang="sq-AL" dirty="0"/>
              <a:t> dhe autorizimet administrative për ekzekutimin e punimeve siç kërkohet me aktet legjislative, ose, alternativave, përjashtimet dhe devijimet e lejuara. </a:t>
            </a:r>
            <a:endParaRPr lang="en-US" dirty="0"/>
          </a:p>
          <a:p>
            <a:endParaRPr lang="en-US" dirty="0"/>
          </a:p>
          <a:p>
            <a:r>
              <a:rPr lang="sq-AL" dirty="0"/>
              <a:t>b. një përshkrim i përgjithësuar i vendndodhjes dhe/ose ndërtesës (lokacioni, madhësia, sasia e pjesëve të ndërtesës, elementet strukturore, instalimet ekzistuese, </a:t>
            </a:r>
            <a:r>
              <a:rPr lang="sq-AL" dirty="0" err="1"/>
              <a:t>etj</a:t>
            </a:r>
            <a:r>
              <a:rPr lang="sq-AL" dirty="0"/>
              <a:t>) dhe synimi i fushëveprimit të vendndodhjes/ndërtesës.</a:t>
            </a:r>
            <a:endParaRPr lang="en-US" dirty="0"/>
          </a:p>
          <a:p>
            <a:endParaRPr lang="en-US" dirty="0"/>
          </a:p>
          <a:p>
            <a:r>
              <a:rPr lang="sq-AL" dirty="0"/>
              <a:t>c. fushëveprimi i veprimtarive punuese (ndërtimi i një objekti të ri, rindërtimi, zgjerim, </a:t>
            </a:r>
            <a:r>
              <a:rPr lang="sq-AL" dirty="0" err="1"/>
              <a:t>demolim</a:t>
            </a:r>
            <a:r>
              <a:rPr lang="sq-AL" dirty="0"/>
              <a:t>, modernizim, ristrukturim </a:t>
            </a:r>
            <a:r>
              <a:rPr lang="sq-AL" dirty="0" err="1"/>
              <a:t>etj</a:t>
            </a:r>
            <a:r>
              <a:rPr lang="sq-AL" dirty="0"/>
              <a:t>) si dhe një përshkrim i detajuar për zgjidhjet teknike që synohen, duke ju referuar Projektit Ekzekutues në atë mënyrë që lejon identifikimin e tyre;</a:t>
            </a:r>
            <a:endParaRPr lang="en-US" dirty="0"/>
          </a:p>
          <a:p>
            <a:endParaRPr lang="en-US" dirty="0"/>
          </a:p>
          <a:p>
            <a:r>
              <a:rPr lang="sq-AL" dirty="0"/>
              <a:t> d. një përshkrim i detajuar i teknikave ndërtuese, pajisjet dhe materialet që do të përdoren, me një indikacion për alternativat e mundshme dhe zgjidhje ekuivalente teknike, duke ju referuar Projektit Ekzekutues në atë mënyrë që lejon identifikimin e tyre;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sq-AL" dirty="0"/>
          </a:p>
        </p:txBody>
      </p:sp>
    </p:spTree>
    <p:extLst>
      <p:ext uri="{BB962C8B-B14F-4D97-AF65-F5344CB8AC3E}">
        <p14:creationId xmlns:p14="http://schemas.microsoft.com/office/powerpoint/2010/main" val="340340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135600"/>
            <a:ext cx="9220200" cy="9510296"/>
          </a:xfrm>
          <a:prstGeom prst="rect">
            <a:avLst/>
          </a:prstGeom>
        </p:spPr>
        <p:txBody>
          <a:bodyPr wrap="square">
            <a:spAutoFit/>
          </a:bodyPr>
          <a:lstStyle/>
          <a:p>
            <a:endParaRPr lang="en-US" dirty="0"/>
          </a:p>
          <a:p>
            <a:r>
              <a:rPr lang="sq-AL" dirty="0"/>
              <a:t>Sipas nenit 28 i Ligjit mbi Prokurimin Publik, Specifikat Teknike për kontratat e punës duhet të</a:t>
            </a:r>
          </a:p>
          <a:p>
            <a:r>
              <a:rPr lang="sq-AL" dirty="0"/>
              <a:t>tregoj, ku është e aplikueshme:</a:t>
            </a:r>
          </a:p>
          <a:p>
            <a:r>
              <a:rPr lang="sq-AL" dirty="0"/>
              <a:t>a. reference për aktet e legjislacionit kombëtar të cilat duhet të jenë në pajtueshmëri me</a:t>
            </a:r>
          </a:p>
          <a:p>
            <a:r>
              <a:rPr lang="sq-AL" dirty="0" err="1"/>
              <a:t>çertifkatat</a:t>
            </a:r>
            <a:r>
              <a:rPr lang="sq-AL" dirty="0"/>
              <a:t> dhe autorizimet administrative për ekzekutimin e punimeve siç kërkohet me</a:t>
            </a:r>
          </a:p>
          <a:p>
            <a:r>
              <a:rPr lang="sq-AL" dirty="0"/>
              <a:t>aktet legjislative, ose, alternativave, përjashtimet dhe devijimet e lejuara.</a:t>
            </a:r>
          </a:p>
          <a:p>
            <a:r>
              <a:rPr lang="sq-AL" dirty="0"/>
              <a:t>b. një përshkrim i përgjithësuar i vendndodhjes dhe/ose ndërtesës (lokacioni, madhësia, sasia</a:t>
            </a:r>
          </a:p>
          <a:p>
            <a:r>
              <a:rPr lang="sq-AL" dirty="0"/>
              <a:t>e pjesëve të ndërtesës, elementet strukturore, instalimet ekzistuese, </a:t>
            </a:r>
            <a:r>
              <a:rPr lang="sq-AL" dirty="0" err="1"/>
              <a:t>etj</a:t>
            </a:r>
            <a:r>
              <a:rPr lang="sq-AL" dirty="0"/>
              <a:t>) dhe synimi i</a:t>
            </a:r>
          </a:p>
          <a:p>
            <a:r>
              <a:rPr lang="sq-AL" dirty="0"/>
              <a:t>fushëveprimit të vendndodhjes/ndërtesës.</a:t>
            </a:r>
          </a:p>
          <a:p>
            <a:r>
              <a:rPr lang="sq-AL" dirty="0"/>
              <a:t>c. fushëveprimi i veprimtarive punuese (ndërtimi i një objekti të ri, rindërtimi, zgjerim,</a:t>
            </a:r>
          </a:p>
          <a:p>
            <a:r>
              <a:rPr lang="sq-AL" dirty="0" err="1"/>
              <a:t>demolim</a:t>
            </a:r>
            <a:r>
              <a:rPr lang="sq-AL" dirty="0"/>
              <a:t>, modernizim, ristrukturim </a:t>
            </a:r>
            <a:r>
              <a:rPr lang="sq-AL" dirty="0" err="1"/>
              <a:t>etj</a:t>
            </a:r>
            <a:r>
              <a:rPr lang="sq-AL" dirty="0"/>
              <a:t>) si dhe një përshkrim i detajuar për zgjidhjet teknike</a:t>
            </a:r>
          </a:p>
          <a:p>
            <a:r>
              <a:rPr lang="sq-AL" dirty="0"/>
              <a:t>që synohen, duke ju referuar Projektit Ekzekutues në atë mënyrë që lejon identifikimin e</a:t>
            </a:r>
          </a:p>
          <a:p>
            <a:r>
              <a:rPr lang="sq-AL" dirty="0"/>
              <a:t>tyre;</a:t>
            </a:r>
          </a:p>
          <a:p>
            <a:r>
              <a:rPr lang="sq-AL" dirty="0"/>
              <a:t>d. një përshkrim i detajuar i teknikave ndërtuese, pajisjet dhe materialet që do të përdoren,</a:t>
            </a:r>
          </a:p>
          <a:p>
            <a:r>
              <a:rPr lang="sq-AL" dirty="0"/>
              <a:t>me një indikacion për alternativat e mundshme dhe zgjidhje ekuivalente teknike, duke ju</a:t>
            </a:r>
          </a:p>
          <a:p>
            <a:r>
              <a:rPr lang="sq-AL" dirty="0"/>
              <a:t>referuar Projektit Ekzekutues në atë mënyrë që lejon identifikimin e tyre;</a:t>
            </a:r>
          </a:p>
          <a:p>
            <a:r>
              <a:rPr lang="sq-AL" dirty="0"/>
              <a:t>e. standardet </a:t>
            </a:r>
            <a:r>
              <a:rPr lang="sq-AL" dirty="0" err="1"/>
              <a:t>ambientore</a:t>
            </a:r>
            <a:r>
              <a:rPr lang="sq-AL" dirty="0"/>
              <a:t> dhe shoqërore;</a:t>
            </a:r>
          </a:p>
          <a:p>
            <a:r>
              <a:rPr lang="sq-AL" dirty="0"/>
              <a:t>f. kriteri i qasjes për njerëz me aftësi të kufizuara;</a:t>
            </a:r>
          </a:p>
          <a:p>
            <a:r>
              <a:rPr lang="sq-AL" dirty="0"/>
              <a:t>g. nivelet e cilësisë dhe procedurat që lidhen me sigurimin e cilësisë të përcaktuar;</a:t>
            </a:r>
          </a:p>
          <a:p>
            <a:r>
              <a:rPr lang="sq-AL" dirty="0"/>
              <a:t>h. testimi, inspektimi dhe pranimi i kushteve për punët dhe metodat ose teknikat e ndërtimit</a:t>
            </a:r>
          </a:p>
          <a:p>
            <a:r>
              <a:rPr lang="sq-AL" dirty="0"/>
              <a:t>si dhe të gjitha kushtet tjera teknike të cilat mund të kërkojë Autoriteti Kontraktues duke u</a:t>
            </a:r>
          </a:p>
          <a:p>
            <a:r>
              <a:rPr lang="sq-AL" dirty="0"/>
              <a:t>bazuar në rregullat e përgjithshme ose specifike në lidhje me punët e përfunduara si dhe</a:t>
            </a:r>
          </a:p>
          <a:p>
            <a:r>
              <a:rPr lang="sq-AL" dirty="0"/>
              <a:t>materialet ose pjesët përbërëse;</a:t>
            </a:r>
          </a:p>
          <a:p>
            <a:r>
              <a:rPr lang="sq-AL" dirty="0"/>
              <a:t>i. kushtet për instalim, mirëmbajtje dhe shërbimet/punët pas shitjes;</a:t>
            </a:r>
          </a:p>
          <a:p>
            <a:r>
              <a:rPr lang="sq-AL" dirty="0"/>
              <a:t>j. siguria në punë dhe masat e sigurisë, duke përfshirë terminologjinë, simbolet, metodat</a:t>
            </a:r>
          </a:p>
          <a:p>
            <a:r>
              <a:rPr lang="sq-AL" dirty="0"/>
              <a:t>testuese dhe plani i tyre </a:t>
            </a:r>
            <a:r>
              <a:rPr lang="sq-AL" dirty="0" err="1"/>
              <a:t>implementues</a:t>
            </a:r>
            <a:r>
              <a:rPr lang="sq-AL" dirty="0"/>
              <a:t>;</a:t>
            </a:r>
          </a:p>
          <a:p>
            <a:r>
              <a:rPr lang="sq-AL" dirty="0"/>
              <a:t>k. data e fillimit dhe data e përfundimit të punimeve;</a:t>
            </a:r>
          </a:p>
          <a:p>
            <a:r>
              <a:rPr lang="sq-AL" dirty="0"/>
              <a:t>l. indikacion në lidhje me shumën e kostos (çmimi njësi / çmimi total)</a:t>
            </a:r>
          </a:p>
          <a:p>
            <a:r>
              <a:rPr lang="sq-AL" dirty="0"/>
              <a:t>m. çfarëdo rrethane tjetër specifike që në mënyrë substanciale mund të ketë ndikim në</a:t>
            </a:r>
          </a:p>
          <a:p>
            <a:r>
              <a:rPr lang="sq-AL" dirty="0"/>
              <a:t>ekzekutimin e punimeve.</a:t>
            </a:r>
          </a:p>
        </p:txBody>
      </p:sp>
      <p:sp>
        <p:nvSpPr>
          <p:cNvPr id="3" name="Rectangle 2"/>
          <p:cNvSpPr/>
          <p:nvPr/>
        </p:nvSpPr>
        <p:spPr>
          <a:xfrm>
            <a:off x="0" y="1143000"/>
            <a:ext cx="9144000" cy="4801314"/>
          </a:xfrm>
          <a:prstGeom prst="rect">
            <a:avLst/>
          </a:prstGeom>
        </p:spPr>
        <p:txBody>
          <a:bodyPr wrap="square">
            <a:spAutoFit/>
          </a:bodyPr>
          <a:lstStyle/>
          <a:p>
            <a:endParaRPr lang="en-US" dirty="0"/>
          </a:p>
          <a:p>
            <a:r>
              <a:rPr lang="sq-AL" dirty="0"/>
              <a:t> e. standardet </a:t>
            </a:r>
            <a:r>
              <a:rPr lang="sq-AL" dirty="0" err="1"/>
              <a:t>ambientore</a:t>
            </a:r>
            <a:r>
              <a:rPr lang="sq-AL" dirty="0"/>
              <a:t> dhe shoqërore; f. kriteri i qasjes për njerëz me aftësi të kufizuara;</a:t>
            </a:r>
            <a:endParaRPr lang="en-US" dirty="0"/>
          </a:p>
          <a:p>
            <a:endParaRPr lang="en-US" dirty="0"/>
          </a:p>
          <a:p>
            <a:r>
              <a:rPr lang="sq-AL" dirty="0"/>
              <a:t> g. nivelet e cilësisë dhe procedurat që lidhen me sigurimin e cilësisë të përcaktuar; h. testimi, inspektimi dhe pranimi i kushteve për punët dhe metodat ose teknikat e ndërtimit si dhe të gjitha kushtet tjera teknike të cilat mund të kërkojë Autoriteti Kontraktues duke u bazuar në rregullat e përgjithshme ose specifike në lidhje me punët e përfunduara si dhe materialet ose pjesët përbërëse; </a:t>
            </a:r>
            <a:endParaRPr lang="en-US" dirty="0"/>
          </a:p>
          <a:p>
            <a:endParaRPr lang="en-US" dirty="0"/>
          </a:p>
          <a:p>
            <a:r>
              <a:rPr lang="en-US" dirty="0"/>
              <a:t>  </a:t>
            </a:r>
            <a:r>
              <a:rPr lang="sq-AL" dirty="0"/>
              <a:t>kushtet për instalim, mirëmbajtje dhe shërbimet/punët pas shitjes; j. siguria në punë dhe masat e sigurisë, duke përfshirë terminologjinë, simbolet, metodat testuese dhe plani i tyre </a:t>
            </a:r>
            <a:r>
              <a:rPr lang="sq-AL" dirty="0" err="1"/>
              <a:t>implementues</a:t>
            </a:r>
            <a:r>
              <a:rPr lang="sq-AL" dirty="0"/>
              <a:t>; </a:t>
            </a:r>
            <a:endParaRPr lang="en-US" dirty="0"/>
          </a:p>
          <a:p>
            <a:endParaRPr lang="en-US" dirty="0"/>
          </a:p>
          <a:p>
            <a:r>
              <a:rPr lang="sq-AL" dirty="0"/>
              <a:t>k. data e fillimit dhe data e përfundimit të punimeve; l. indikacion në lidhje me shumën e kostos (çmimi njësi / çmimi total) m. çfarëdo rrethane tjetër specifike që në mënyrë substanciale mund të ketë ndikim në ekzekutimin e punimeve.</a:t>
            </a:r>
          </a:p>
        </p:txBody>
      </p:sp>
      <p:pic>
        <p:nvPicPr>
          <p:cNvPr id="5" name="Picture 4"/>
          <p:cNvPicPr>
            <a:picLocks noChangeAspect="1"/>
          </p:cNvPicPr>
          <p:nvPr/>
        </p:nvPicPr>
        <p:blipFill>
          <a:blip r:embed="rId2"/>
          <a:stretch>
            <a:fillRect/>
          </a:stretch>
        </p:blipFill>
        <p:spPr>
          <a:xfrm>
            <a:off x="304800" y="393127"/>
            <a:ext cx="8041321" cy="749873"/>
          </a:xfrm>
          <a:prstGeom prst="rect">
            <a:avLst/>
          </a:prstGeom>
        </p:spPr>
      </p:pic>
    </p:spTree>
    <p:extLst>
      <p:ext uri="{BB962C8B-B14F-4D97-AF65-F5344CB8AC3E}">
        <p14:creationId xmlns:p14="http://schemas.microsoft.com/office/powerpoint/2010/main" val="1433912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5078313"/>
          </a:xfrm>
          <a:prstGeom prst="rect">
            <a:avLst/>
          </a:prstGeom>
        </p:spPr>
        <p:txBody>
          <a:bodyPr wrap="square">
            <a:spAutoFit/>
          </a:bodyPr>
          <a:lstStyle/>
          <a:p>
            <a:r>
              <a:rPr lang="sq-AL" dirty="0"/>
              <a:t> Duke marrë parasysh </a:t>
            </a:r>
            <a:r>
              <a:rPr lang="sq-AL" dirty="0" err="1"/>
              <a:t>kompleksitetin</a:t>
            </a:r>
            <a:r>
              <a:rPr lang="sq-AL" dirty="0"/>
              <a:t> e disa kontratave të punës, përgatitja e Specifikave </a:t>
            </a:r>
            <a:r>
              <a:rPr lang="sq-AL" dirty="0" err="1"/>
              <a:t>Teknike,do</a:t>
            </a:r>
            <a:r>
              <a:rPr lang="sq-AL" dirty="0"/>
              <a:t> të mund të ketë nevoje për asistence nga një ose më shumë specialist teknikë të jashtëm. </a:t>
            </a:r>
            <a:endParaRPr lang="en-US" dirty="0"/>
          </a:p>
          <a:p>
            <a:endParaRPr lang="sq-AL" dirty="0"/>
          </a:p>
          <a:p>
            <a:r>
              <a:rPr lang="en-US" dirty="0"/>
              <a:t>Ne </a:t>
            </a:r>
            <a:r>
              <a:rPr lang="sq-AL" dirty="0"/>
              <a:t>raste të tilla autoritetet kontraktuese duhet të kërkojnë nga specialistet e </a:t>
            </a:r>
            <a:r>
              <a:rPr lang="sq-AL" dirty="0" err="1"/>
              <a:t>selektuar</a:t>
            </a:r>
            <a:r>
              <a:rPr lang="sq-AL" dirty="0"/>
              <a:t> që </a:t>
            </a:r>
            <a:r>
              <a:rPr lang="sq-AL" dirty="0" err="1"/>
              <a:t>tënënshkruajnë</a:t>
            </a:r>
            <a:r>
              <a:rPr lang="sq-AL" dirty="0"/>
              <a:t> Deklaratën e Objektivitetit dhe </a:t>
            </a:r>
            <a:r>
              <a:rPr lang="sq-AL" dirty="0" err="1"/>
              <a:t>Konfidencialitetit</a:t>
            </a:r>
            <a:r>
              <a:rPr lang="sq-AL" dirty="0"/>
              <a:t>.</a:t>
            </a:r>
          </a:p>
          <a:p>
            <a:endParaRPr lang="en-US" dirty="0"/>
          </a:p>
          <a:p>
            <a:r>
              <a:rPr lang="sq-AL" dirty="0"/>
              <a:t>Projekti Ekzekutues është një dizajn grafik i të gjitha proceseve administrative dhe </a:t>
            </a:r>
            <a:r>
              <a:rPr lang="sq-AL" dirty="0" err="1"/>
              <a:t>inxhinierike</a:t>
            </a:r>
            <a:r>
              <a:rPr lang="en-US" dirty="0"/>
              <a:t> </a:t>
            </a:r>
            <a:r>
              <a:rPr lang="sq-AL" dirty="0"/>
              <a:t>të punimeve të kërkuara siç është përshkruar në Specifikat Teknike dhe prandaj, parashtron, në</a:t>
            </a:r>
            <a:r>
              <a:rPr lang="en-US" dirty="0"/>
              <a:t> </a:t>
            </a:r>
            <a:r>
              <a:rPr lang="sq-AL" dirty="0"/>
              <a:t>raste të veçanta, punime arkitektonike, strukturore të punëve që do të ekzekutohen.</a:t>
            </a:r>
            <a:endParaRPr lang="en-US" dirty="0"/>
          </a:p>
          <a:p>
            <a:endParaRPr lang="en-US" dirty="0"/>
          </a:p>
          <a:p>
            <a:r>
              <a:rPr lang="sq-AL" dirty="0"/>
              <a:t> Autoriteti</a:t>
            </a:r>
            <a:r>
              <a:rPr lang="en-US" dirty="0"/>
              <a:t> </a:t>
            </a:r>
            <a:r>
              <a:rPr lang="sq-AL" dirty="0"/>
              <a:t>Kontraktues është përgjegjës për hartimin e Projektit Ekzekutues dhe i cili në mënyrë </a:t>
            </a:r>
            <a:r>
              <a:rPr lang="sq-AL" dirty="0" err="1"/>
              <a:t>mandatore</a:t>
            </a:r>
            <a:r>
              <a:rPr lang="en-US" dirty="0"/>
              <a:t> </a:t>
            </a:r>
            <a:r>
              <a:rPr lang="sq-AL" dirty="0"/>
              <a:t>duhet t’i bashkëngjitet (gjithashtu në pajisje elektronike) Specifikave Teknike, të cilat janë pjesë</a:t>
            </a:r>
            <a:r>
              <a:rPr lang="en-US" dirty="0"/>
              <a:t> </a:t>
            </a:r>
            <a:r>
              <a:rPr lang="sq-AL" dirty="0"/>
              <a:t>të dosjes se tenderit. </a:t>
            </a:r>
            <a:endParaRPr lang="en-US" dirty="0"/>
          </a:p>
          <a:p>
            <a:endParaRPr lang="en-US" dirty="0"/>
          </a:p>
          <a:p>
            <a:r>
              <a:rPr lang="sq-AL" dirty="0"/>
              <a:t>Asnjë Autoriteti Kontraktues nuk i lejohet që të lëshojë dokumentacionin e</a:t>
            </a:r>
            <a:r>
              <a:rPr lang="en-US" dirty="0"/>
              <a:t> </a:t>
            </a:r>
            <a:r>
              <a:rPr lang="sq-AL" dirty="0"/>
              <a:t>tenderit pa bashkëngjitur përshkrimin e hollësishëm të projektit.</a:t>
            </a:r>
          </a:p>
        </p:txBody>
      </p:sp>
      <p:pic>
        <p:nvPicPr>
          <p:cNvPr id="3" name="Picture 2"/>
          <p:cNvPicPr>
            <a:picLocks noChangeAspect="1"/>
          </p:cNvPicPr>
          <p:nvPr/>
        </p:nvPicPr>
        <p:blipFill>
          <a:blip r:embed="rId2"/>
          <a:stretch>
            <a:fillRect/>
          </a:stretch>
        </p:blipFill>
        <p:spPr>
          <a:xfrm>
            <a:off x="551339" y="164527"/>
            <a:ext cx="8041321" cy="749873"/>
          </a:xfrm>
          <a:prstGeom prst="rect">
            <a:avLst/>
          </a:prstGeom>
        </p:spPr>
      </p:pic>
    </p:spTree>
    <p:extLst>
      <p:ext uri="{BB962C8B-B14F-4D97-AF65-F5344CB8AC3E}">
        <p14:creationId xmlns:p14="http://schemas.microsoft.com/office/powerpoint/2010/main" val="2121511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5355312"/>
          </a:xfrm>
          <a:prstGeom prst="rect">
            <a:avLst/>
          </a:prstGeom>
        </p:spPr>
        <p:txBody>
          <a:bodyPr wrap="square">
            <a:spAutoFit/>
          </a:bodyPr>
          <a:lstStyle/>
          <a:p>
            <a:r>
              <a:rPr lang="sq-AL" dirty="0"/>
              <a:t>Çdo Projekti Ekzekutues që planifikohet të realizohet nga AK nëpërmjet një procedure të </a:t>
            </a:r>
            <a:r>
              <a:rPr lang="sq-AL" dirty="0" err="1"/>
              <a:t>të</a:t>
            </a:r>
            <a:r>
              <a:rPr lang="sq-AL" dirty="0"/>
              <a:t> prokurimit duhet të përfshijë:</a:t>
            </a:r>
            <a:endParaRPr lang="en-US" dirty="0"/>
          </a:p>
          <a:p>
            <a:endParaRPr lang="en-US" dirty="0"/>
          </a:p>
          <a:p>
            <a:r>
              <a:rPr lang="sq-AL" dirty="0"/>
              <a:t> a. Planin apo planet e lokacionit, që do të përfshijë një përfaqësim grafik të vendit ku do të bëhet ndërtimi, ndërtesat ekzistuese, të mbetura apo të planifikuara, ndërtesat e </a:t>
            </a:r>
            <a:r>
              <a:rPr lang="sq-AL" dirty="0" err="1"/>
              <a:t>demoluara</a:t>
            </a:r>
            <a:r>
              <a:rPr lang="sq-AL" dirty="0"/>
              <a:t>, vegjetacionin, si dhe masat përcaktuese si një skicë e lidhjeve në mes të vendit dhe / ose ndërtesat dhe të rrjetit të energjisë dhe lidhjen me sistemin e shërbimeve publike. </a:t>
            </a:r>
            <a:endParaRPr lang="en-US" dirty="0"/>
          </a:p>
          <a:p>
            <a:endParaRPr lang="en-US" dirty="0"/>
          </a:p>
          <a:p>
            <a:r>
              <a:rPr lang="sq-AL" dirty="0"/>
              <a:t>b. Planet </a:t>
            </a:r>
            <a:r>
              <a:rPr lang="sq-AL" dirty="0" err="1"/>
              <a:t>gjenerale</a:t>
            </a:r>
            <a:r>
              <a:rPr lang="sq-AL" dirty="0"/>
              <a:t> dhe planet e kateve, seksionet vertikale dhe horizontale, seksionet gjatësore, seksionet </a:t>
            </a:r>
            <a:r>
              <a:rPr lang="sq-AL" dirty="0" err="1"/>
              <a:t>kryqezuese</a:t>
            </a:r>
            <a:r>
              <a:rPr lang="sq-AL" dirty="0"/>
              <a:t>, pamjet, </a:t>
            </a:r>
            <a:r>
              <a:rPr lang="sq-AL" dirty="0" err="1"/>
              <a:t>etj</a:t>
            </a:r>
            <a:r>
              <a:rPr lang="sq-AL" dirty="0"/>
              <a:t>, në baze të </a:t>
            </a:r>
            <a:r>
              <a:rPr lang="sq-AL" dirty="0" err="1"/>
              <a:t>të</a:t>
            </a:r>
            <a:r>
              <a:rPr lang="sq-AL" dirty="0"/>
              <a:t> cilave, ndërtesa dhe pjesët e saj, lokacioni hapësinor, masat, strukturat, materialet, instalimet, </a:t>
            </a:r>
            <a:r>
              <a:rPr lang="sq-AL" dirty="0" err="1"/>
              <a:t>etj</a:t>
            </a:r>
            <a:r>
              <a:rPr lang="sq-AL" dirty="0"/>
              <a:t>, mund të përcaktohen sasia, mund të kontrollohet si dhe planet </a:t>
            </a:r>
            <a:r>
              <a:rPr lang="sq-AL" dirty="0" err="1"/>
              <a:t>implementuese</a:t>
            </a:r>
            <a:r>
              <a:rPr lang="sq-AL" dirty="0"/>
              <a:t> mund të përgatiten. </a:t>
            </a:r>
            <a:endParaRPr lang="en-US" dirty="0"/>
          </a:p>
          <a:p>
            <a:endParaRPr lang="en-US" dirty="0"/>
          </a:p>
          <a:p>
            <a:r>
              <a:rPr lang="sq-AL" dirty="0"/>
              <a:t>Asnjë kontratë për punë nuk mund të </a:t>
            </a:r>
            <a:r>
              <a:rPr lang="sq-AL" dirty="0" err="1"/>
              <a:t>inicohet</a:t>
            </a:r>
            <a:r>
              <a:rPr lang="sq-AL" dirty="0"/>
              <a:t> pa sigurimin e lejes/pëlqimet mbi lokacionin </a:t>
            </a:r>
            <a:r>
              <a:rPr lang="sq-AL" dirty="0" err="1"/>
              <a:t>hapsinor</a:t>
            </a:r>
            <a:r>
              <a:rPr lang="sq-AL" dirty="0"/>
              <a:t> ku do të bëhet ekzekutimi i projektit, dhe të gjitha lejet nga autoritetet </a:t>
            </a:r>
            <a:r>
              <a:rPr lang="sq-AL" dirty="0" err="1"/>
              <a:t>rregullatore</a:t>
            </a:r>
            <a:r>
              <a:rPr lang="sq-AL" dirty="0"/>
              <a:t> përkatëse për ndërveprimet me rrjetet e energjisë dhe lidhjet me sistemet e shërbimeve publike. </a:t>
            </a:r>
          </a:p>
        </p:txBody>
      </p:sp>
      <p:pic>
        <p:nvPicPr>
          <p:cNvPr id="3" name="Picture 2"/>
          <p:cNvPicPr>
            <a:picLocks noChangeAspect="1"/>
          </p:cNvPicPr>
          <p:nvPr/>
        </p:nvPicPr>
        <p:blipFill>
          <a:blip r:embed="rId2"/>
          <a:stretch>
            <a:fillRect/>
          </a:stretch>
        </p:blipFill>
        <p:spPr>
          <a:xfrm>
            <a:off x="762000" y="0"/>
            <a:ext cx="8041321" cy="749873"/>
          </a:xfrm>
          <a:prstGeom prst="rect">
            <a:avLst/>
          </a:prstGeom>
        </p:spPr>
      </p:pic>
    </p:spTree>
    <p:extLst>
      <p:ext uri="{BB962C8B-B14F-4D97-AF65-F5344CB8AC3E}">
        <p14:creationId xmlns:p14="http://schemas.microsoft.com/office/powerpoint/2010/main" val="2685813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2290692" y="304800"/>
            <a:ext cx="374346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kern="1200" dirty="0" err="1">
                <a:solidFill>
                  <a:srgbClr val="002060"/>
                </a:solidFill>
                <a:latin typeface="Cambria" panose="02040503050406030204" pitchFamily="18" charset="0"/>
                <a:ea typeface="Cambria" panose="02040503050406030204" pitchFamily="18" charset="0"/>
                <a:cs typeface="+mn-cs"/>
              </a:rPr>
              <a:t>Specifikimet</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teknike</a:t>
            </a:r>
            <a:r>
              <a:rPr lang="en-US" altLang="en-US" sz="2800" b="1" kern="1200" dirty="0">
                <a:solidFill>
                  <a:srgbClr val="002060"/>
                </a:solidFill>
                <a:latin typeface="Cambria" panose="02040503050406030204" pitchFamily="18" charset="0"/>
                <a:ea typeface="Cambria" panose="02040503050406030204" pitchFamily="18" charset="0"/>
                <a:cs typeface="+mn-cs"/>
              </a:rPr>
              <a:t>  </a:t>
            </a: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21507" name="Rectangle 3"/>
          <p:cNvSpPr>
            <a:spLocks noGrp="1" noChangeArrowheads="1"/>
          </p:cNvSpPr>
          <p:nvPr>
            <p:ph type="body" idx="4294967295"/>
          </p:nvPr>
        </p:nvSpPr>
        <p:spPr>
          <a:xfrm>
            <a:off x="0" y="980728"/>
            <a:ext cx="9003968" cy="5877272"/>
          </a:xfrm>
          <a:prstGeom prst="rect">
            <a:avLst/>
          </a:prstGeom>
        </p:spPr>
        <p:txBody>
          <a:bodyPr wrap="square">
            <a:spAutoFit/>
          </a:bodyPr>
          <a:lstStyle/>
          <a:p>
            <a:pPr lvl="0"/>
            <a:r>
              <a:rPr lang="sq-AL" sz="2000" dirty="0">
                <a:latin typeface="Cambria" panose="02040503050406030204" pitchFamily="18" charset="0"/>
                <a:ea typeface="Cambria" panose="02040503050406030204" pitchFamily="18" charset="0"/>
                <a:cs typeface="Verdana" panose="020B0604030504040204" pitchFamily="34" charset="0"/>
              </a:rPr>
              <a:t>Jeni  sa më </a:t>
            </a:r>
            <a:r>
              <a:rPr lang="sq-AL" sz="2000" b="1" u="sng" dirty="0">
                <a:latin typeface="Cambria" panose="02040503050406030204" pitchFamily="18" charset="0"/>
                <a:ea typeface="Cambria" panose="02040503050406030204" pitchFamily="18" charset="0"/>
                <a:cs typeface="Verdana" panose="020B0604030504040204" pitchFamily="34" charset="0"/>
              </a:rPr>
              <a:t>specifik dhe të detajuar</a:t>
            </a:r>
            <a:r>
              <a:rPr lang="sq-AL" sz="2000" dirty="0">
                <a:latin typeface="Cambria" panose="02040503050406030204" pitchFamily="18" charset="0"/>
                <a:ea typeface="Cambria" panose="02040503050406030204" pitchFamily="18" charset="0"/>
                <a:cs typeface="Verdana" panose="020B0604030504040204" pitchFamily="34" charset="0"/>
              </a:rPr>
              <a:t> sa të jetë e mundur në theksimin e kërkesave te detyrueshme</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Thekso një kërkesë të vërtetë </a:t>
            </a:r>
            <a:r>
              <a:rPr lang="sq-AL" sz="2000" b="1" u="sng" dirty="0">
                <a:latin typeface="Cambria" panose="02040503050406030204" pitchFamily="18" charset="0"/>
                <a:ea typeface="Cambria" panose="02040503050406030204" pitchFamily="18" charset="0"/>
                <a:cs typeface="Verdana" panose="020B0604030504040204" pitchFamily="34" charset="0"/>
              </a:rPr>
              <a:t>vetëm një herë</a:t>
            </a:r>
            <a:r>
              <a:rPr lang="sq-AL" sz="2000" dirty="0">
                <a:latin typeface="Cambria" panose="02040503050406030204" pitchFamily="18" charset="0"/>
                <a:ea typeface="Cambria" panose="02040503050406030204" pitchFamily="18" charset="0"/>
                <a:cs typeface="Verdana" panose="020B0604030504040204" pitchFamily="34" charset="0"/>
              </a:rPr>
              <a:t> dhe shmang dyfishimin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Shpjego </a:t>
            </a:r>
            <a:r>
              <a:rPr lang="sq-AL" sz="2000" b="1" u="sng" dirty="0">
                <a:latin typeface="Cambria" panose="02040503050406030204" pitchFamily="18" charset="0"/>
                <a:ea typeface="Cambria" panose="02040503050406030204" pitchFamily="18" charset="0"/>
                <a:cs typeface="Verdana" panose="020B0604030504040204" pitchFamily="34" charset="0"/>
              </a:rPr>
              <a:t>synimet dhe qëllimet</a:t>
            </a:r>
            <a:r>
              <a:rPr lang="sq-AL" sz="2000" dirty="0">
                <a:latin typeface="Cambria" panose="02040503050406030204" pitchFamily="18" charset="0"/>
                <a:ea typeface="Cambria" panose="02040503050406030204" pitchFamily="18" charset="0"/>
                <a:cs typeface="Verdana" panose="020B0604030504040204" pitchFamily="34" charset="0"/>
              </a:rPr>
              <a:t> e çdo sendi.</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shëno diçka si një kërkesë si të detyrueshme në qoftë se ajo është thjesht një përmirësim </a:t>
            </a:r>
            <a:r>
              <a:rPr lang="sq-AL" sz="2000" b="1" u="sng" dirty="0">
                <a:latin typeface="Cambria" panose="02040503050406030204" pitchFamily="18" charset="0"/>
                <a:ea typeface="Cambria" panose="02040503050406030204" pitchFamily="18" charset="0"/>
                <a:cs typeface="Verdana" panose="020B0604030504040204" pitchFamily="34" charset="0"/>
              </a:rPr>
              <a:t>fakultativ</a:t>
            </a:r>
            <a:r>
              <a:rPr lang="en-US" sz="2000" b="1" u="sng"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shkruaj specifikimet të cilat janë </a:t>
            </a:r>
            <a:r>
              <a:rPr lang="sq-AL" sz="2000" b="1" u="sng" dirty="0">
                <a:latin typeface="Cambria" panose="02040503050406030204" pitchFamily="18" charset="0"/>
                <a:ea typeface="Cambria" panose="02040503050406030204" pitchFamily="18" charset="0"/>
                <a:cs typeface="Verdana" panose="020B0604030504040204" pitchFamily="34" charset="0"/>
              </a:rPr>
              <a:t>kufizuese për një ofertues</a:t>
            </a:r>
            <a:r>
              <a:rPr lang="en-US" sz="2000" b="1" u="sng"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thekso </a:t>
            </a:r>
            <a:r>
              <a:rPr lang="sq-AL" sz="2000" b="1" u="sng" dirty="0">
                <a:latin typeface="Cambria" panose="02040503050406030204" pitchFamily="18" charset="0"/>
                <a:ea typeface="Cambria" panose="02040503050406030204" pitchFamily="18" charset="0"/>
                <a:cs typeface="Verdana" panose="020B0604030504040204" pitchFamily="34" charset="0"/>
              </a:rPr>
              <a:t>dukshëm </a:t>
            </a:r>
            <a:r>
              <a:rPr lang="sq-AL" sz="2000" dirty="0">
                <a:latin typeface="Cambria" panose="02040503050406030204" pitchFamily="18" charset="0"/>
                <a:ea typeface="Cambria" panose="02040503050406030204" pitchFamily="18" charset="0"/>
                <a:cs typeface="Verdana" panose="020B0604030504040204" pitchFamily="34" charset="0"/>
              </a:rPr>
              <a:t>në specifikimet me shkrim</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Mos rendit specifikimet që janë të </a:t>
            </a:r>
            <a:r>
              <a:rPr lang="sq-AL" sz="2000" b="1" u="sng" dirty="0">
                <a:latin typeface="Cambria" panose="02040503050406030204" pitchFamily="18" charset="0"/>
                <a:ea typeface="Cambria" panose="02040503050406030204" pitchFamily="18" charset="0"/>
                <a:cs typeface="Verdana" panose="020B0604030504040204" pitchFamily="34" charset="0"/>
              </a:rPr>
              <a:t>dëshiruara, por ato që janë të nevojshme.</a:t>
            </a:r>
          </a:p>
          <a:p>
            <a:pPr lvl="0"/>
            <a:r>
              <a:rPr lang="sq-AL" sz="2000" dirty="0">
                <a:latin typeface="Cambria" panose="02040503050406030204" pitchFamily="18" charset="0"/>
                <a:ea typeface="Cambria" panose="02040503050406030204" pitchFamily="18" charset="0"/>
                <a:cs typeface="Verdana" panose="020B0604030504040204" pitchFamily="34" charset="0"/>
              </a:rPr>
              <a:t>Specifikoni </a:t>
            </a:r>
            <a:r>
              <a:rPr lang="sq-AL" sz="2000" b="1" u="sng" dirty="0">
                <a:latin typeface="Cambria" panose="02040503050406030204" pitchFamily="18" charset="0"/>
                <a:ea typeface="Cambria" panose="02040503050406030204" pitchFamily="18" charset="0"/>
                <a:cs typeface="Verdana" panose="020B0604030504040204" pitchFamily="34" charset="0"/>
              </a:rPr>
              <a:t>se çfarë ju duhet,</a:t>
            </a:r>
            <a:r>
              <a:rPr lang="sq-AL" sz="2000" dirty="0">
                <a:latin typeface="Cambria" panose="02040503050406030204" pitchFamily="18" charset="0"/>
                <a:ea typeface="Cambria" panose="02040503050406030204" pitchFamily="18" charset="0"/>
                <a:cs typeface="Verdana" panose="020B0604030504040204" pitchFamily="34" charset="0"/>
              </a:rPr>
              <a:t> jo si të merrni atë qe ju duhet</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Mundohuni të </a:t>
            </a:r>
            <a:r>
              <a:rPr lang="sq-AL" sz="2000" b="1" u="sng" dirty="0">
                <a:latin typeface="Cambria" panose="02040503050406030204" pitchFamily="18" charset="0"/>
                <a:ea typeface="Cambria" panose="02040503050406030204" pitchFamily="18" charset="0"/>
                <a:cs typeface="Verdana" panose="020B0604030504040204" pitchFamily="34" charset="0"/>
              </a:rPr>
              <a:t>rrisni konkurrencën,</a:t>
            </a:r>
            <a:r>
              <a:rPr lang="sq-AL" sz="2000" dirty="0">
                <a:latin typeface="Cambria" panose="02040503050406030204" pitchFamily="18" charset="0"/>
                <a:ea typeface="Cambria" panose="02040503050406030204" pitchFamily="18" charset="0"/>
                <a:cs typeface="Verdana" panose="020B0604030504040204" pitchFamily="34" charset="0"/>
              </a:rPr>
              <a:t>  e  jo për ta zvogëluar atë</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Bëhuni </a:t>
            </a:r>
            <a:r>
              <a:rPr lang="sq-AL" sz="2000" b="1" u="sng" dirty="0">
                <a:latin typeface="Cambria" panose="02040503050406030204" pitchFamily="18" charset="0"/>
                <a:ea typeface="Cambria" panose="02040503050406030204" pitchFamily="18" charset="0"/>
                <a:cs typeface="Verdana" panose="020B0604030504040204" pitchFamily="34" charset="0"/>
              </a:rPr>
              <a:t>kufizues sa është e nevojshme,</a:t>
            </a:r>
            <a:r>
              <a:rPr lang="sq-AL" sz="2000" dirty="0">
                <a:latin typeface="Cambria" panose="02040503050406030204" pitchFamily="18" charset="0"/>
                <a:ea typeface="Cambria" panose="02040503050406030204" pitchFamily="18" charset="0"/>
                <a:cs typeface="Verdana" panose="020B0604030504040204" pitchFamily="34" charset="0"/>
              </a:rPr>
              <a:t> pa kompromentuar konkurrencën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Behu </a:t>
            </a:r>
            <a:r>
              <a:rPr lang="sq-AL" sz="2000" b="1" u="sng" dirty="0">
                <a:latin typeface="Cambria" panose="02040503050406030204" pitchFamily="18" charset="0"/>
                <a:ea typeface="Cambria" panose="02040503050406030204" pitchFamily="18" charset="0"/>
                <a:cs typeface="Verdana" panose="020B0604030504040204" pitchFamily="34" charset="0"/>
              </a:rPr>
              <a:t>aq </a:t>
            </a:r>
            <a:r>
              <a:rPr lang="sq-AL" sz="2000" b="1" u="sng" dirty="0" err="1">
                <a:latin typeface="Cambria" panose="02040503050406030204" pitchFamily="18" charset="0"/>
                <a:ea typeface="Cambria" panose="02040503050406030204" pitchFamily="18" charset="0"/>
                <a:cs typeface="Verdana" panose="020B0604030504040204" pitchFamily="34" charset="0"/>
              </a:rPr>
              <a:t>fleksibël</a:t>
            </a:r>
            <a:r>
              <a:rPr lang="sq-AL" sz="2000" b="1" u="sng" dirty="0">
                <a:latin typeface="Cambria" panose="02040503050406030204" pitchFamily="18" charset="0"/>
                <a:ea typeface="Cambria" panose="02040503050406030204" pitchFamily="18" charset="0"/>
                <a:cs typeface="Verdana" panose="020B0604030504040204" pitchFamily="34" charset="0"/>
              </a:rPr>
              <a:t> sa të jetë e mundur</a:t>
            </a:r>
            <a:r>
              <a:rPr lang="sq-AL" sz="2000" dirty="0">
                <a:latin typeface="Cambria" panose="02040503050406030204" pitchFamily="18" charset="0"/>
                <a:ea typeface="Cambria" panose="02040503050406030204" pitchFamily="18" charset="0"/>
                <a:cs typeface="Verdana" panose="020B0604030504040204" pitchFamily="34" charset="0"/>
              </a:rPr>
              <a:t> pa kompromentuar objektivin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b="1" u="sng" dirty="0">
                <a:latin typeface="Cambria" panose="02040503050406030204" pitchFamily="18" charset="0"/>
                <a:ea typeface="Cambria" panose="02040503050406030204" pitchFamily="18" charset="0"/>
                <a:cs typeface="Verdana" panose="020B0604030504040204" pitchFamily="34" charset="0"/>
              </a:rPr>
              <a:t>Behu i qartë.</a:t>
            </a:r>
            <a:r>
              <a:rPr lang="en-US" sz="2000" b="1" u="sng" dirty="0">
                <a:latin typeface="Cambria" panose="02040503050406030204" pitchFamily="18" charset="0"/>
                <a:ea typeface="Cambria" panose="02040503050406030204" pitchFamily="18" charset="0"/>
                <a:cs typeface="Verdana" panose="020B0604030504040204" pitchFamily="34" charset="0"/>
              </a:rPr>
              <a:t>  </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endParaRPr 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34062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2860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800" b="1" dirty="0">
                <a:solidFill>
                  <a:srgbClr val="002060"/>
                </a:solidFill>
                <a:latin typeface="Cambria" panose="02040503050406030204" pitchFamily="18" charset="0"/>
                <a:ea typeface="Cambria" panose="02040503050406030204" pitchFamily="18" charset="0"/>
              </a:rPr>
              <a:t>                        Objektivat e Trajnimit</a:t>
            </a:r>
          </a:p>
        </p:txBody>
      </p:sp>
      <p:sp>
        <p:nvSpPr>
          <p:cNvPr id="4" name="TextBox 3"/>
          <p:cNvSpPr txBox="1"/>
          <p:nvPr/>
        </p:nvSpPr>
        <p:spPr>
          <a:xfrm>
            <a:off x="0" y="1052736"/>
            <a:ext cx="9220200" cy="4862870"/>
          </a:xfrm>
          <a:prstGeom prst="rect">
            <a:avLst/>
          </a:prstGeom>
          <a:noFill/>
        </p:spPr>
        <p:txBody>
          <a:bodyPr wrap="square" rtlCol="0">
            <a:spAutoFit/>
          </a:bodyPr>
          <a:lstStyle/>
          <a:p>
            <a:pPr>
              <a:spcBef>
                <a:spcPts val="600"/>
              </a:spcBef>
            </a:pPr>
            <a:r>
              <a:rPr lang="sq-AL" sz="2000" dirty="0">
                <a:latin typeface="Cambria" panose="02040503050406030204" pitchFamily="18" charset="0"/>
                <a:ea typeface="Cambria" panose="02040503050406030204" pitchFamily="18" charset="0"/>
              </a:rPr>
              <a:t>Objektiv e këtij moduli është që pjesëmarrësit  në fund të jenë në gjendje  të hartojnë dhe / ose të shqyrtojnë specifikimet teknike të përgatitura nga specialistët  të cilat specifikime do te jenë të pranueshme për tenderim konkurrues. </a:t>
            </a:r>
          </a:p>
          <a:p>
            <a:pPr>
              <a:spcBef>
                <a:spcPts val="600"/>
              </a:spcBef>
            </a:pPr>
            <a:r>
              <a:rPr lang="sq-AL" sz="2000" dirty="0">
                <a:latin typeface="Cambria" panose="02040503050406030204" pitchFamily="18" charset="0"/>
                <a:ea typeface="Cambria" panose="02040503050406030204" pitchFamily="18" charset="0"/>
              </a:rPr>
              <a:t>Në mënyrë të veçantë ata do të jenë në gjendje të kuptojnë:</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Llojet e metodave të përdorura në formulimin e specifikimeve teknike (</a:t>
            </a:r>
            <a:r>
              <a:rPr lang="sq-AL" sz="2000" dirty="0" err="1">
                <a:latin typeface="Cambria" panose="02040503050406030204" pitchFamily="18" charset="0"/>
                <a:ea typeface="Cambria" panose="02040503050406030204" pitchFamily="18" charset="0"/>
              </a:rPr>
              <a:t>performancën</a:t>
            </a:r>
            <a:r>
              <a:rPr lang="sq-AL" sz="2000" dirty="0">
                <a:latin typeface="Cambria" panose="02040503050406030204" pitchFamily="18" charset="0"/>
                <a:ea typeface="Cambria" panose="02040503050406030204" pitchFamily="18" charset="0"/>
              </a:rPr>
              <a:t>, përshkrimet funksionale dhe fizike / dizajn)</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Rëndësia e specifikimeve teknike për përfundimin e suksesshëm të procesit të tenderimit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Specifikimet </a:t>
            </a:r>
            <a:r>
              <a:rPr lang="sq-AL" sz="2000" dirty="0" err="1">
                <a:latin typeface="Cambria" panose="02040503050406030204" pitchFamily="18" charset="0"/>
                <a:ea typeface="Cambria" panose="02040503050406030204" pitchFamily="18" charset="0"/>
              </a:rPr>
              <a:t>opsionale</a:t>
            </a:r>
            <a:r>
              <a:rPr lang="sq-AL" sz="2000" dirty="0">
                <a:latin typeface="Cambria" panose="02040503050406030204" pitchFamily="18" charset="0"/>
                <a:ea typeface="Cambria" panose="02040503050406030204" pitchFamily="18" charset="0"/>
              </a:rPr>
              <a:t> të detyrueshme dhe të dëshirueshme dhe parimi i </a:t>
            </a:r>
            <a:r>
              <a:rPr lang="sq-AL" sz="2000" dirty="0" err="1">
                <a:latin typeface="Cambria" panose="02040503050406030204" pitchFamily="18" charset="0"/>
                <a:ea typeface="Cambria" panose="02040503050406030204" pitchFamily="18" charset="0"/>
              </a:rPr>
              <a:t>proporcionalitetit</a:t>
            </a:r>
            <a:r>
              <a:rPr lang="sq-AL" sz="2000" dirty="0">
                <a:latin typeface="Cambria" panose="02040503050406030204" pitchFamily="18" charset="0"/>
                <a:ea typeface="Cambria" panose="02040503050406030204" pitchFamily="18" charset="0"/>
              </a:rPr>
              <a:t> në </a:t>
            </a:r>
            <a:r>
              <a:rPr lang="sq-AL" sz="2000" dirty="0" err="1">
                <a:latin typeface="Cambria" panose="02040503050406030204" pitchFamily="18" charset="0"/>
                <a:ea typeface="Cambria" panose="02040503050406030204" pitchFamily="18" charset="0"/>
              </a:rPr>
              <a:t>atribuimin</a:t>
            </a:r>
            <a:r>
              <a:rPr lang="sq-AL" sz="2000" dirty="0">
                <a:latin typeface="Cambria" panose="02040503050406030204" pitchFamily="18" charset="0"/>
                <a:ea typeface="Cambria" panose="02040503050406030204" pitchFamily="18" charset="0"/>
              </a:rPr>
              <a:t> e pikave të Vlerësimit të Ofertave, për karakteristikat e dëshirueshme, duke përfshirë kriteret sociale dhe mjedisore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Burimet në dispozicion për hartimin e specifikimeve teknike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kern="0" dirty="0">
                <a:latin typeface="Cambria" panose="02040503050406030204" pitchFamily="18" charset="0"/>
                <a:ea typeface="Cambria" panose="02040503050406030204" pitchFamily="18" charset="0"/>
                <a:cs typeface="Verdana" panose="020B0604030504040204" pitchFamily="34" charset="0"/>
              </a:rPr>
              <a:t>Roli i zyrtarit të prokurimit në hartimin dhe / ose rishikimin e specifikimeve teknike.</a:t>
            </a:r>
          </a:p>
        </p:txBody>
      </p:sp>
    </p:spTree>
    <p:extLst>
      <p:ext uri="{BB962C8B-B14F-4D97-AF65-F5344CB8AC3E}">
        <p14:creationId xmlns:p14="http://schemas.microsoft.com/office/powerpoint/2010/main" val="2173055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1026"/>
          <p:cNvSpPr>
            <a:spLocks noGrp="1" noChangeArrowheads="1"/>
          </p:cNvSpPr>
          <p:nvPr>
            <p:ph type="title" idx="4294967295"/>
          </p:nvPr>
        </p:nvSpPr>
        <p:spPr>
          <a:xfrm>
            <a:off x="381000" y="479307"/>
            <a:ext cx="8153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Lista e kontrollit t</a:t>
            </a:r>
            <a:r>
              <a:rPr lang="en-US" altLang="en-US" sz="2800" b="1" kern="1200" dirty="0">
                <a:solidFill>
                  <a:srgbClr val="002060"/>
                </a:solidFill>
                <a:latin typeface="Cambria" panose="02040503050406030204" pitchFamily="18" charset="0"/>
                <a:ea typeface="Cambria" panose="02040503050406030204" pitchFamily="18" charset="0"/>
                <a:cs typeface="+mn-cs"/>
              </a:rPr>
              <a:t>ë</a:t>
            </a:r>
            <a:r>
              <a:rPr lang="sq-AL" altLang="en-US" sz="2800" b="1" kern="1200" dirty="0">
                <a:solidFill>
                  <a:srgbClr val="002060"/>
                </a:solidFill>
                <a:latin typeface="Cambria" panose="02040503050406030204" pitchFamily="18" charset="0"/>
                <a:ea typeface="Cambria" panose="02040503050406030204" pitchFamily="18" charset="0"/>
                <a:cs typeface="+mn-cs"/>
              </a:rPr>
              <a:t> specifikimeve </a:t>
            </a:r>
          </a:p>
        </p:txBody>
      </p:sp>
      <p:sp>
        <p:nvSpPr>
          <p:cNvPr id="24579" name="Rectangle 1027"/>
          <p:cNvSpPr>
            <a:spLocks noGrp="1" noChangeArrowheads="1"/>
          </p:cNvSpPr>
          <p:nvPr>
            <p:ph type="body" idx="4294967295"/>
          </p:nvPr>
        </p:nvSpPr>
        <p:spPr>
          <a:xfrm>
            <a:off x="112244" y="1084988"/>
            <a:ext cx="8892000" cy="4672048"/>
          </a:xfrm>
          <a:prstGeom prst="rect">
            <a:avLst/>
          </a:prstGeom>
        </p:spPr>
        <p:txBody>
          <a:bodyPr>
            <a:spAutoFit/>
          </a:bodyPr>
          <a:lstStyle/>
          <a:p>
            <a:pPr lvl="0"/>
            <a:endParaRPr lang="en-US" sz="2000" dirty="0">
              <a:latin typeface="Cambria" panose="02040503050406030204" pitchFamily="18" charset="0"/>
              <a:ea typeface="Cambria" panose="02040503050406030204" pitchFamily="18" charset="0"/>
              <a:cs typeface="Verdana" panose="020B0604030504040204" pitchFamily="34" charset="0"/>
            </a:endParaRPr>
          </a:p>
          <a:p>
            <a:pPr lvl="0"/>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e </a:t>
            </a:r>
            <a:r>
              <a:rPr lang="sq-AL" sz="2000" b="1" u="sng" dirty="0">
                <a:latin typeface="Cambria" panose="02040503050406030204" pitchFamily="18" charset="0"/>
                <a:ea typeface="Cambria" panose="02040503050406030204" pitchFamily="18" charset="0"/>
                <a:cs typeface="Verdana" panose="020B0604030504040204" pitchFamily="34" charset="0"/>
              </a:rPr>
              <a:t>përshkruan saktësisht</a:t>
            </a:r>
            <a:r>
              <a:rPr lang="sq-AL" sz="2000" dirty="0">
                <a:latin typeface="Cambria" panose="02040503050406030204" pitchFamily="18" charset="0"/>
                <a:ea typeface="Cambria" panose="02040503050406030204" pitchFamily="18" charset="0"/>
                <a:cs typeface="Verdana" panose="020B0604030504040204" pitchFamily="34" charset="0"/>
              </a:rPr>
              <a:t> qëllimin e autoritetit kontraktues?</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i </a:t>
            </a:r>
            <a:r>
              <a:rPr lang="sq-AL" sz="2000" b="1" u="sng" dirty="0">
                <a:latin typeface="Cambria" panose="02040503050406030204" pitchFamily="18" charset="0"/>
                <a:ea typeface="Cambria" panose="02040503050406030204" pitchFamily="18" charset="0"/>
                <a:cs typeface="Verdana" panose="020B0604030504040204" pitchFamily="34" charset="0"/>
              </a:rPr>
              <a:t>përshkruan nevojat</a:t>
            </a:r>
            <a:r>
              <a:rPr lang="sq-AL" sz="2000" dirty="0">
                <a:latin typeface="Cambria" panose="02040503050406030204" pitchFamily="18" charset="0"/>
                <a:ea typeface="Cambria" panose="02040503050406030204" pitchFamily="18" charset="0"/>
                <a:cs typeface="Verdana" panose="020B0604030504040204" pitchFamily="34" charset="0"/>
              </a:rPr>
              <a:t> në aspektin e p</a:t>
            </a:r>
            <a:r>
              <a:rPr lang="en-US" sz="2000" dirty="0">
                <a:latin typeface="Cambria" panose="02040503050406030204" pitchFamily="18" charset="0"/>
                <a:ea typeface="Cambria" panose="02040503050406030204" pitchFamily="18" charset="0"/>
                <a:cs typeface="Verdana" panose="020B0604030504040204" pitchFamily="34" charset="0"/>
              </a:rPr>
              <a:t>ë</a:t>
            </a:r>
            <a:r>
              <a:rPr lang="sq-AL" sz="2000" dirty="0" err="1">
                <a:latin typeface="Cambria" panose="02040503050406030204" pitchFamily="18" charset="0"/>
                <a:ea typeface="Cambria" panose="02040503050406030204" pitchFamily="18" charset="0"/>
                <a:cs typeface="Verdana" panose="020B0604030504040204" pitchFamily="34" charset="0"/>
              </a:rPr>
              <a:t>rformancës</a:t>
            </a:r>
            <a:r>
              <a:rPr lang="sq-AL" sz="2000" dirty="0">
                <a:latin typeface="Cambria" panose="02040503050406030204" pitchFamily="18" charset="0"/>
                <a:ea typeface="Cambria" panose="02040503050406030204" pitchFamily="18" charset="0"/>
                <a:cs typeface="Verdana" panose="020B0604030504040204" pitchFamily="34" charset="0"/>
              </a:rPr>
              <a:t> së kërkuar?</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keni nevojë të </a:t>
            </a:r>
            <a:r>
              <a:rPr lang="sq-AL" sz="2000" b="1" u="sng" dirty="0">
                <a:latin typeface="Cambria" panose="02040503050406030204" pitchFamily="18" charset="0"/>
                <a:ea typeface="Cambria" panose="02040503050406030204" pitchFamily="18" charset="0"/>
                <a:cs typeface="Verdana" panose="020B0604030504040204" pitchFamily="34" charset="0"/>
              </a:rPr>
              <a:t>tregoni fundin e përdorimin?</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është </a:t>
            </a:r>
            <a:r>
              <a:rPr lang="sq-AL" sz="2000" b="1" u="sng" dirty="0">
                <a:latin typeface="Cambria" panose="02040503050406030204" pitchFamily="18" charset="0"/>
                <a:ea typeface="Cambria" panose="02040503050406030204" pitchFamily="18" charset="0"/>
                <a:cs typeface="Verdana" panose="020B0604030504040204" pitchFamily="34" charset="0"/>
              </a:rPr>
              <a:t>e qartë dhe e kuptueshme</a:t>
            </a:r>
            <a:r>
              <a:rPr lang="sq-AL" sz="2000"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do të </a:t>
            </a:r>
            <a:r>
              <a:rPr lang="sq-AL" sz="2000" b="1" u="sng" dirty="0">
                <a:latin typeface="Cambria" panose="02040503050406030204" pitchFamily="18" charset="0"/>
                <a:ea typeface="Cambria" panose="02040503050406030204" pitchFamily="18" charset="0"/>
                <a:cs typeface="Verdana" panose="020B0604030504040204" pitchFamily="34" charset="0"/>
              </a:rPr>
              <a:t>nxisë konkurrencën</a:t>
            </a:r>
            <a:r>
              <a:rPr lang="sq-AL" sz="2000"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Sa </a:t>
            </a:r>
            <a:r>
              <a:rPr lang="sq-AL" sz="2000" b="1" u="sng" dirty="0">
                <a:latin typeface="Cambria" panose="02040503050406030204" pitchFamily="18" charset="0"/>
                <a:ea typeface="Cambria" panose="02040503050406030204" pitchFamily="18" charset="0"/>
                <a:cs typeface="Verdana" panose="020B0604030504040204" pitchFamily="34" charset="0"/>
              </a:rPr>
              <a:t>njohuri duhet të keni për të verifikuar përmbushjen?</a:t>
            </a:r>
            <a:r>
              <a:rPr lang="en-US" sz="2000" b="1" u="sng" dirty="0">
                <a:latin typeface="Cambria" panose="02040503050406030204" pitchFamily="18" charset="0"/>
                <a:ea typeface="Cambria" panose="02040503050406030204" pitchFamily="18" charset="0"/>
                <a:cs typeface="Verdana" panose="020B0604030504040204" pitchFamily="34" charset="0"/>
              </a:rPr>
              <a:t> </a:t>
            </a:r>
            <a:endParaRPr 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50516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46426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eaLnBrk="1" hangingPunct="1"/>
            <a:r>
              <a:rPr lang="sq-AL" altLang="en-US" sz="2400" b="1" dirty="0">
                <a:latin typeface="Arial" charset="0"/>
                <a:cs typeface="Arial" charset="0"/>
              </a:rPr>
              <a:t>     </a:t>
            </a:r>
            <a:r>
              <a:rPr lang="sq-AL" altLang="en-US" sz="2800" b="1" dirty="0">
                <a:latin typeface="Arial" charset="0"/>
                <a:cs typeface="Arial" charset="0"/>
              </a:rPr>
              <a:t>Specifikimet për mallra </a:t>
            </a:r>
            <a:endParaRPr lang="sq-AL" altLang="en-US" sz="2800" b="1" dirty="0"/>
          </a:p>
        </p:txBody>
      </p:sp>
      <p:sp>
        <p:nvSpPr>
          <p:cNvPr id="3" name="Rectangle 2"/>
          <p:cNvSpPr/>
          <p:nvPr/>
        </p:nvSpPr>
        <p:spPr>
          <a:xfrm>
            <a:off x="251520" y="1196752"/>
            <a:ext cx="8712968" cy="4555093"/>
          </a:xfrm>
          <a:prstGeom prst="rect">
            <a:avLst/>
          </a:prstGeom>
        </p:spPr>
        <p:txBody>
          <a:bodyPr wrap="square">
            <a:spAutoFit/>
          </a:bodyPr>
          <a:lstStyle/>
          <a:p>
            <a:endParaRPr lang="en-US" sz="2400" dirty="0">
              <a:solidFill>
                <a:srgbClr val="000000"/>
              </a:solidFill>
              <a:ea typeface="Verdana" panose="020B0604030504040204" pitchFamily="34" charset="0"/>
              <a:cs typeface="Verdana" panose="020B0604030504040204" pitchFamily="34" charset="0"/>
            </a:endParaRPr>
          </a:p>
          <a:p>
            <a:endParaRPr lang="en-US" sz="2400" dirty="0">
              <a:solidFill>
                <a:srgbClr val="000000"/>
              </a:solidFill>
              <a:ea typeface="Verdana" panose="020B0604030504040204" pitchFamily="34" charset="0"/>
              <a:cs typeface="Verdana" panose="020B0604030504040204" pitchFamily="34" charset="0"/>
            </a:endParaRPr>
          </a:p>
          <a:p>
            <a:r>
              <a:rPr lang="sq-AL" sz="2400" dirty="0">
                <a:solidFill>
                  <a:srgbClr val="000000"/>
                </a:solidFill>
                <a:ea typeface="Verdana" panose="020B0604030504040204" pitchFamily="34" charset="0"/>
                <a:cs typeface="Verdana" panose="020B0604030504040204" pitchFamily="34" charset="0"/>
              </a:rPr>
              <a:t>Specifikimet për mallrat në përgjithësi mund të ndahen në katër kategori:</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e projektimit,</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e performancës,</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funksionale dhe</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emri i markës ose specifikimet e barabarta.</a:t>
            </a:r>
          </a:p>
          <a:p>
            <a:pPr eaLnBrk="0" hangingPunct="0">
              <a:spcBef>
                <a:spcPts val="1200"/>
              </a:spcBef>
              <a:buClr>
                <a:schemeClr val="bg2"/>
              </a:buClr>
              <a:buSzPct val="75000"/>
            </a:pPr>
            <a:r>
              <a:rPr lang="sq-AL" sz="2400" dirty="0">
                <a:solidFill>
                  <a:srgbClr val="000000"/>
                </a:solidFill>
                <a:ea typeface="Verdana" panose="020B0604030504040204" pitchFamily="34" charset="0"/>
                <a:cs typeface="Verdana" panose="020B0604030504040204" pitchFamily="34" charset="0"/>
              </a:rPr>
              <a:t>Natyra fizike e mallrave lejon që specifikimet e tyre të mund të </a:t>
            </a:r>
            <a:r>
              <a:rPr lang="sq-AL" sz="2400" dirty="0" err="1">
                <a:solidFill>
                  <a:srgbClr val="000000"/>
                </a:solidFill>
                <a:ea typeface="Verdana" panose="020B0604030504040204" pitchFamily="34" charset="0"/>
                <a:cs typeface="Verdana" panose="020B0604030504040204" pitchFamily="34" charset="0"/>
              </a:rPr>
              <a:t>vizualizohen</a:t>
            </a:r>
            <a:r>
              <a:rPr lang="sq-AL" sz="2400" dirty="0">
                <a:solidFill>
                  <a:srgbClr val="000000"/>
                </a:solidFill>
                <a:ea typeface="Verdana" panose="020B0604030504040204" pitchFamily="34" charset="0"/>
                <a:cs typeface="Verdana" panose="020B0604030504040204" pitchFamily="34" charset="0"/>
              </a:rPr>
              <a:t> dhe të përshkruhen me më pak vështirësi. </a:t>
            </a:r>
            <a:endParaRPr lang="sq-AL"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10365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0113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për mallra </a:t>
            </a:r>
            <a:endParaRPr lang="sq-AL" altLang="en-US" sz="2800" b="1" kern="1200" dirty="0">
              <a:solidFill>
                <a:srgbClr val="002060"/>
              </a:solidFill>
              <a:latin typeface="Verdana" pitchFamily="34" charset="0"/>
              <a:ea typeface="+mn-ea"/>
              <a:cs typeface="+mn-cs"/>
            </a:endParaRPr>
          </a:p>
        </p:txBody>
      </p:sp>
      <p:sp>
        <p:nvSpPr>
          <p:cNvPr id="3" name="Rectangle 2"/>
          <p:cNvSpPr/>
          <p:nvPr/>
        </p:nvSpPr>
        <p:spPr>
          <a:xfrm>
            <a:off x="0" y="980728"/>
            <a:ext cx="9144000" cy="5139869"/>
          </a:xfrm>
          <a:prstGeom prst="rect">
            <a:avLst/>
          </a:prstGeom>
        </p:spPr>
        <p:txBody>
          <a:bodyPr wrap="square">
            <a:spAutoFit/>
          </a:bodyPr>
          <a:lstStyle/>
          <a:p>
            <a:pPr algn="just">
              <a:spcBef>
                <a:spcPts val="600"/>
              </a:spcBef>
            </a:pPr>
            <a:endParaRPr lang="en-US" sz="2400" dirty="0">
              <a:solidFill>
                <a:srgbClr val="000000"/>
              </a:solidFill>
              <a:ea typeface="Verdana" panose="020B0604030504040204" pitchFamily="34" charset="0"/>
              <a:cs typeface="Verdana" panose="020B0604030504040204" pitchFamily="34" charset="0"/>
            </a:endParaRPr>
          </a:p>
          <a:p>
            <a:pPr algn="just">
              <a:spcBef>
                <a:spcPts val="600"/>
              </a:spcBef>
            </a:pPr>
            <a:r>
              <a:rPr lang="sq-AL" sz="2400" dirty="0">
                <a:solidFill>
                  <a:srgbClr val="000000"/>
                </a:solidFill>
                <a:ea typeface="Verdana" panose="020B0604030504040204" pitchFamily="34" charset="0"/>
                <a:cs typeface="Verdana" panose="020B0604030504040204" pitchFamily="34" charset="0"/>
              </a:rPr>
              <a:t>Mallrat dhe materialet mund të numërohen, prekën, peshohen dhe testohen për të parë nëse ato përshtaten, si para specifikimit dhe pas dorëzimit.</a:t>
            </a:r>
          </a:p>
          <a:p>
            <a:pPr>
              <a:spcBef>
                <a:spcPts val="600"/>
              </a:spcBef>
            </a:pPr>
            <a:r>
              <a:rPr lang="sq-AL" sz="2400" dirty="0">
                <a:solidFill>
                  <a:srgbClr val="000000"/>
                </a:solidFill>
                <a:ea typeface="Verdana" panose="020B0604030504040204" pitchFamily="34" charset="0"/>
                <a:cs typeface="Verdana" panose="020B0604030504040204" pitchFamily="34" charset="0"/>
              </a:rPr>
              <a:t>Nëse 1.000 fletë të bardha te madhësisë A4, 80 </a:t>
            </a:r>
            <a:r>
              <a:rPr lang="sq-AL" sz="2400" dirty="0">
                <a:solidFill>
                  <a:srgbClr val="FF0000"/>
                </a:solidFill>
                <a:ea typeface="Verdana" panose="020B0604030504040204" pitchFamily="34" charset="0"/>
                <a:cs typeface="Verdana" panose="020B0604030504040204" pitchFamily="34" charset="0"/>
              </a:rPr>
              <a:t>g</a:t>
            </a:r>
            <a:r>
              <a:rPr lang="en-US" sz="2400" dirty="0">
                <a:solidFill>
                  <a:srgbClr val="FF0000"/>
                </a:solidFill>
                <a:ea typeface="Verdana" panose="020B0604030504040204" pitchFamily="34" charset="0"/>
                <a:cs typeface="Verdana" panose="020B0604030504040204" pitchFamily="34" charset="0"/>
              </a:rPr>
              <a:t>r</a:t>
            </a:r>
            <a:r>
              <a:rPr lang="sq-AL" sz="2400" dirty="0">
                <a:solidFill>
                  <a:srgbClr val="FF0000"/>
                </a:solidFill>
                <a:ea typeface="Verdana" panose="020B0604030504040204" pitchFamily="34" charset="0"/>
                <a:cs typeface="Verdana" panose="020B0604030504040204" pitchFamily="34" charset="0"/>
              </a:rPr>
              <a:t> </a:t>
            </a:r>
            <a:r>
              <a:rPr lang="sq-AL" sz="2400" dirty="0">
                <a:solidFill>
                  <a:srgbClr val="000000"/>
                </a:solidFill>
                <a:ea typeface="Verdana" panose="020B0604030504040204" pitchFamily="34" charset="0"/>
                <a:cs typeface="Verdana" panose="020B0604030504040204" pitchFamily="34" charset="0"/>
              </a:rPr>
              <a:t>letër fotokopje janë të specifikuara në dy pako t</a:t>
            </a:r>
            <a:r>
              <a:rPr lang="en-US" sz="2400" dirty="0">
                <a:solidFill>
                  <a:srgbClr val="000000"/>
                </a:solidFill>
                <a:ea typeface="Verdana" panose="020B0604030504040204" pitchFamily="34" charset="0"/>
                <a:cs typeface="Verdana" panose="020B0604030504040204" pitchFamily="34" charset="0"/>
              </a:rPr>
              <a:t>ë</a:t>
            </a:r>
            <a:r>
              <a:rPr lang="sq-AL" sz="2400" dirty="0">
                <a:solidFill>
                  <a:srgbClr val="000000"/>
                </a:solidFill>
                <a:ea typeface="Verdana" panose="020B0604030504040204" pitchFamily="34" charset="0"/>
                <a:cs typeface="Verdana" panose="020B0604030504040204" pitchFamily="34" charset="0"/>
              </a:rPr>
              <a:t> 500 fletëve, atëherë është e mundur që të: </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Shikoni a janë dërguar dy paketime, kur dhe cilës organizate dhe vend;</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Shikoni ne  paketim për të parë nëse  është letër fotokopjuese;</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Numëro të gjitha 1.000 fletët;</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Pesho letrën për të matur peshën në gram;</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Kontrolloni që ngjyra është e bardhë.</a:t>
            </a:r>
          </a:p>
        </p:txBody>
      </p:sp>
    </p:spTree>
    <p:extLst>
      <p:ext uri="{BB962C8B-B14F-4D97-AF65-F5344CB8AC3E}">
        <p14:creationId xmlns:p14="http://schemas.microsoft.com/office/powerpoint/2010/main" val="3330023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75048" y="476672"/>
            <a:ext cx="45384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e projektimit</a:t>
            </a:r>
          </a:p>
        </p:txBody>
      </p:sp>
      <p:sp>
        <p:nvSpPr>
          <p:cNvPr id="3" name="Rectangle 2"/>
          <p:cNvSpPr/>
          <p:nvPr/>
        </p:nvSpPr>
        <p:spPr>
          <a:xfrm>
            <a:off x="251520" y="1052736"/>
            <a:ext cx="8712968" cy="4878259"/>
          </a:xfrm>
          <a:prstGeom prst="rect">
            <a:avLst/>
          </a:prstGeom>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q"/>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Autoriteti kontraktues përcakton në mënyrë të detajuar </a:t>
            </a:r>
            <a:r>
              <a:rPr lang="sq-AL" sz="2200" b="1" u="sng" dirty="0">
                <a:solidFill>
                  <a:srgbClr val="000000"/>
                </a:solidFill>
                <a:ea typeface="Verdana" panose="020B0604030504040204" pitchFamily="34" charset="0"/>
                <a:cs typeface="Verdana" panose="020B0604030504040204" pitchFamily="34" charset="0"/>
              </a:rPr>
              <a:t>karakteristikat teknike të mallrave</a:t>
            </a:r>
            <a:r>
              <a:rPr lang="sq-AL" sz="2200" dirty="0">
                <a:solidFill>
                  <a:srgbClr val="000000"/>
                </a:solidFill>
                <a:ea typeface="Verdana" panose="020B0604030504040204" pitchFamily="34" charset="0"/>
                <a:cs typeface="Verdana" panose="020B0604030504040204" pitchFamily="34" charset="0"/>
              </a:rPr>
              <a:t> që do të prokurohen. </a:t>
            </a:r>
          </a:p>
          <a:p>
            <a:pPr marL="457200" indent="-457200" algn="just">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Këto specifikime mund të kenë vizatime, matje, tolerance, procedura te testimit dhe detaje të tjera të veçanta teknike. </a:t>
            </a:r>
          </a:p>
          <a:p>
            <a:pPr marL="457200" indent="-457200">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Specifikimet e projektimit përdoren kur Autoriteti Kontraktues do të sigurojë </a:t>
            </a:r>
            <a:r>
              <a:rPr lang="sq-AL" sz="2200" b="1" u="sng" dirty="0" err="1">
                <a:solidFill>
                  <a:srgbClr val="000000"/>
                </a:solidFill>
                <a:ea typeface="Verdana" panose="020B0604030504040204" pitchFamily="34" charset="0"/>
                <a:cs typeface="Verdana" panose="020B0604030504040204" pitchFamily="34" charset="0"/>
              </a:rPr>
              <a:t>performancën</a:t>
            </a:r>
            <a:r>
              <a:rPr lang="sq-AL" sz="2200" b="1" u="sng" dirty="0">
                <a:solidFill>
                  <a:srgbClr val="000000"/>
                </a:solidFill>
                <a:ea typeface="Verdana" panose="020B0604030504040204" pitchFamily="34" charset="0"/>
                <a:cs typeface="Verdana" panose="020B0604030504040204" pitchFamily="34" charset="0"/>
              </a:rPr>
              <a:t> teknike </a:t>
            </a:r>
            <a:r>
              <a:rPr lang="sq-AL" sz="2200" dirty="0">
                <a:solidFill>
                  <a:srgbClr val="000000"/>
                </a:solidFill>
                <a:ea typeface="Verdana" panose="020B0604030504040204" pitchFamily="34" charset="0"/>
                <a:cs typeface="Verdana" panose="020B0604030504040204" pitchFamily="34" charset="0"/>
              </a:rPr>
              <a:t>të një artikulli të kërkuar. Ato mund të përdoren, përveç kësaj, në mënyrë që të </a:t>
            </a:r>
            <a:r>
              <a:rPr lang="sq-AL" sz="2200" b="1" u="sng" dirty="0">
                <a:solidFill>
                  <a:srgbClr val="000000"/>
                </a:solidFill>
                <a:ea typeface="Verdana" panose="020B0604030504040204" pitchFamily="34" charset="0"/>
                <a:cs typeface="Verdana" panose="020B0604030504040204" pitchFamily="34" charset="0"/>
              </a:rPr>
              <a:t>standardizohet mallrat e blera</a:t>
            </a:r>
            <a:r>
              <a:rPr lang="sq-AL" sz="2200" dirty="0">
                <a:solidFill>
                  <a:srgbClr val="000000"/>
                </a:solidFill>
                <a:ea typeface="Verdana" panose="020B0604030504040204" pitchFamily="34" charset="0"/>
                <a:cs typeface="Verdana" panose="020B0604030504040204" pitchFamily="34" charset="0"/>
              </a:rPr>
              <a:t>. </a:t>
            </a:r>
          </a:p>
          <a:p>
            <a:pPr marL="457200" indent="-457200">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Përdorimi i një specifikimi të projektimit, Autoriteti Kontraktues do të marrë mallrat pikërisht ashtu siç kërkon, por edhe mbart rrezikun </a:t>
            </a:r>
            <a:r>
              <a:rPr lang="sq-AL" sz="2200" b="1" u="sng" dirty="0">
                <a:solidFill>
                  <a:srgbClr val="000000"/>
                </a:solidFill>
                <a:ea typeface="Verdana" panose="020B0604030504040204" pitchFamily="34" charset="0"/>
                <a:cs typeface="Verdana" panose="020B0604030504040204" pitchFamily="34" charset="0"/>
              </a:rPr>
              <a:t>e ndonjë problemi apo defekti në hartimin e tij. </a:t>
            </a:r>
            <a:endParaRPr lang="sq-AL" sz="2200" b="1" u="sng"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0968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8600" y="476672"/>
            <a:ext cx="5219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sq-AL" sz="2800" b="1" dirty="0"/>
              <a:t>Specifikimet e p</a:t>
            </a:r>
            <a:r>
              <a:rPr lang="en-US" sz="2800" b="1" dirty="0"/>
              <a:t>ë</a:t>
            </a:r>
            <a:r>
              <a:rPr lang="sq-AL" sz="2800" b="1" dirty="0" err="1"/>
              <a:t>rformances</a:t>
            </a:r>
            <a:r>
              <a:rPr lang="sq-AL" sz="2800" b="1" dirty="0"/>
              <a:t> </a:t>
            </a:r>
          </a:p>
        </p:txBody>
      </p:sp>
      <p:sp>
        <p:nvSpPr>
          <p:cNvPr id="3" name="Rectangle 2"/>
          <p:cNvSpPr/>
          <p:nvPr/>
        </p:nvSpPr>
        <p:spPr>
          <a:xfrm>
            <a:off x="179512" y="1196752"/>
            <a:ext cx="8784976" cy="5201424"/>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Zakonisht janë më </a:t>
            </a:r>
            <a:r>
              <a:rPr lang="sq-AL" sz="2400" b="1" u="sng" dirty="0">
                <a:ea typeface="Verdana" panose="020B0604030504040204" pitchFamily="34" charset="0"/>
                <a:cs typeface="Verdana" panose="020B0604030504040204" pitchFamily="34" charset="0"/>
              </a:rPr>
              <a:t>pak te </a:t>
            </a:r>
            <a:r>
              <a:rPr lang="sq-AL" sz="2400" b="1" u="sng" dirty="0" err="1">
                <a:ea typeface="Verdana" panose="020B0604030504040204" pitchFamily="34" charset="0"/>
                <a:cs typeface="Verdana" panose="020B0604030504040204" pitchFamily="34" charset="0"/>
              </a:rPr>
              <a:t>definuara</a:t>
            </a:r>
            <a:r>
              <a:rPr lang="sq-AL" sz="2400" b="1" u="sng" dirty="0">
                <a:ea typeface="Verdana" panose="020B0604030504040204" pitchFamily="34" charset="0"/>
                <a:cs typeface="Verdana" panose="020B0604030504040204" pitchFamily="34" charset="0"/>
              </a:rPr>
              <a:t> </a:t>
            </a:r>
            <a:r>
              <a:rPr lang="sq-AL" sz="2400" dirty="0">
                <a:ea typeface="Verdana" panose="020B0604030504040204" pitchFamily="34" charset="0"/>
                <a:cs typeface="Verdana" panose="020B0604030504040204" pitchFamily="34" charset="0"/>
              </a:rPr>
              <a:t>se specifikimet e projektimit. </a:t>
            </a:r>
          </a:p>
          <a:p>
            <a:pPr marL="457200" indent="-457200">
              <a:spcBef>
                <a:spcPts val="600"/>
              </a:spcBef>
              <a:buFont typeface="Wingdings" pitchFamily="2" charset="2"/>
              <a:buChar char="q"/>
            </a:pPr>
            <a:endParaRPr lang="sq-AL" sz="2400" dirty="0">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Ato e përshkruajnë </a:t>
            </a:r>
            <a:r>
              <a:rPr lang="sq-AL" sz="2400" b="1" u="sng" dirty="0">
                <a:ea typeface="Verdana" panose="020B0604030504040204" pitchFamily="34" charset="0"/>
                <a:cs typeface="Verdana" panose="020B0604030504040204" pitchFamily="34" charset="0"/>
              </a:rPr>
              <a:t>punën e dëshiruar </a:t>
            </a:r>
            <a:r>
              <a:rPr lang="sq-AL" sz="2400" dirty="0">
                <a:ea typeface="Verdana" panose="020B0604030504040204" pitchFamily="34" charset="0"/>
                <a:cs typeface="Verdana" panose="020B0604030504040204" pitchFamily="34" charset="0"/>
              </a:rPr>
              <a:t>nga ajo që Autoriteti Kontraktues është duke prokuruar, pa e drejtuar në mënyrë specifike kontraktuesin mbi detajet teknike të sendit që do të dërgohet.</a:t>
            </a:r>
          </a:p>
          <a:p>
            <a:pPr lvl="1">
              <a:spcBef>
                <a:spcPts val="600"/>
              </a:spcBef>
            </a:pPr>
            <a:r>
              <a:rPr lang="sq-AL" sz="2400" i="1" dirty="0">
                <a:solidFill>
                  <a:srgbClr val="FF0000"/>
                </a:solidFill>
                <a:ea typeface="Verdana" panose="020B0604030504040204" pitchFamily="34" charset="0"/>
                <a:cs typeface="Verdana" panose="020B0604030504040204" pitchFamily="34" charset="0"/>
              </a:rPr>
              <a:t>Për shembull, specifikimi i </a:t>
            </a:r>
            <a:r>
              <a:rPr lang="sq-AL" sz="2400" i="1" dirty="0" err="1">
                <a:solidFill>
                  <a:srgbClr val="FF0000"/>
                </a:solidFill>
                <a:ea typeface="Verdana" panose="020B0604030504040204" pitchFamily="34" charset="0"/>
                <a:cs typeface="Verdana" panose="020B0604030504040204" pitchFamily="34" charset="0"/>
              </a:rPr>
              <a:t>performancës</a:t>
            </a:r>
            <a:r>
              <a:rPr lang="sq-AL" sz="2400" i="1" dirty="0">
                <a:solidFill>
                  <a:srgbClr val="FF0000"/>
                </a:solidFill>
                <a:ea typeface="Verdana" panose="020B0604030504040204" pitchFamily="34" charset="0"/>
                <a:cs typeface="Verdana" panose="020B0604030504040204" pitchFamily="34" charset="0"/>
              </a:rPr>
              <a:t> mund të deklarojë se enti prokurues dëshiron një pajisje që mund të prodhojë 60 kopje për minutë dhe nga furnizuesi kërkohet t</a:t>
            </a:r>
            <a:r>
              <a:rPr lang="en-US" sz="2400" i="1" dirty="0">
                <a:solidFill>
                  <a:srgbClr val="FF0000"/>
                </a:solidFill>
                <a:ea typeface="Verdana" panose="020B0604030504040204" pitchFamily="34" charset="0"/>
                <a:cs typeface="Verdana" panose="020B0604030504040204" pitchFamily="34" charset="0"/>
              </a:rPr>
              <a:t>ë</a:t>
            </a:r>
            <a:r>
              <a:rPr lang="sq-AL" sz="2400" i="1" dirty="0">
                <a:solidFill>
                  <a:srgbClr val="FF0000"/>
                </a:solidFill>
                <a:ea typeface="Verdana" panose="020B0604030504040204" pitchFamily="34" charset="0"/>
                <a:cs typeface="Verdana" panose="020B0604030504040204" pitchFamily="34" charset="0"/>
              </a:rPr>
              <a:t>  gj</a:t>
            </a:r>
            <a:r>
              <a:rPr lang="en-US" sz="2400" i="1" dirty="0">
                <a:solidFill>
                  <a:srgbClr val="FF0000"/>
                </a:solidFill>
                <a:ea typeface="Verdana" panose="020B0604030504040204" pitchFamily="34" charset="0"/>
                <a:cs typeface="Verdana" panose="020B0604030504040204" pitchFamily="34" charset="0"/>
              </a:rPr>
              <a:t>i</a:t>
            </a:r>
            <a:r>
              <a:rPr lang="sq-AL" sz="2400" i="1" dirty="0" err="1">
                <a:solidFill>
                  <a:srgbClr val="FF0000"/>
                </a:solidFill>
                <a:ea typeface="Verdana" panose="020B0604030504040204" pitchFamily="34" charset="0"/>
                <a:cs typeface="Verdana" panose="020B0604030504040204" pitchFamily="34" charset="0"/>
              </a:rPr>
              <a:t>ndet</a:t>
            </a:r>
            <a:r>
              <a:rPr lang="sq-AL" sz="2400" i="1" dirty="0">
                <a:solidFill>
                  <a:srgbClr val="FF0000"/>
                </a:solidFill>
                <a:ea typeface="Verdana" panose="020B0604030504040204" pitchFamily="34" charset="0"/>
                <a:cs typeface="Verdana" panose="020B0604030504040204" pitchFamily="34" charset="0"/>
              </a:rPr>
              <a:t> zgjidhja më e përshtatshme për të arritur këtë rezultat (fotokopjues ose kombinim i skanerit / printerit ?).</a:t>
            </a:r>
          </a:p>
        </p:txBody>
      </p:sp>
    </p:spTree>
    <p:extLst>
      <p:ext uri="{BB962C8B-B14F-4D97-AF65-F5344CB8AC3E}">
        <p14:creationId xmlns:p14="http://schemas.microsoft.com/office/powerpoint/2010/main" val="1737810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7200" y="457200"/>
            <a:ext cx="44999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funksionale </a:t>
            </a:r>
          </a:p>
        </p:txBody>
      </p:sp>
      <p:sp>
        <p:nvSpPr>
          <p:cNvPr id="3" name="Rectangle 2"/>
          <p:cNvSpPr/>
          <p:nvPr/>
        </p:nvSpPr>
        <p:spPr>
          <a:xfrm>
            <a:off x="179512" y="1120090"/>
            <a:ext cx="8856984" cy="4462760"/>
          </a:xfrm>
          <a:prstGeom prst="rect">
            <a:avLst/>
          </a:prstGeom>
        </p:spPr>
        <p:txBody>
          <a:bodyPr wrap="square">
            <a:spAutoFit/>
          </a:bodyPr>
          <a:lstStyle/>
          <a:p>
            <a:pPr marL="457200" indent="-457200">
              <a:spcBef>
                <a:spcPts val="600"/>
              </a:spcBef>
              <a:buFont typeface="Wingdings" pitchFamily="2" charset="2"/>
              <a:buChar char="q"/>
            </a:pPr>
            <a:endParaRPr lang="en-US" sz="2400" dirty="0">
              <a:solidFill>
                <a:srgbClr val="000000"/>
              </a:solidFill>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solidFill>
                  <a:srgbClr val="000000"/>
                </a:solidFill>
                <a:ea typeface="Verdana" panose="020B0604030504040204" pitchFamily="34" charset="0"/>
                <a:cs typeface="Verdana" panose="020B0604030504040204" pitchFamily="34" charset="0"/>
              </a:rPr>
              <a:t>Ato janë të ngjashme me specifikimet e </a:t>
            </a:r>
            <a:r>
              <a:rPr lang="sq-AL" sz="2400" dirty="0" err="1">
                <a:solidFill>
                  <a:srgbClr val="000000"/>
                </a:solidFill>
                <a:ea typeface="Verdana" panose="020B0604030504040204" pitchFamily="34" charset="0"/>
                <a:cs typeface="Verdana" panose="020B0604030504040204" pitchFamily="34" charset="0"/>
              </a:rPr>
              <a:t>performancës</a:t>
            </a:r>
            <a:r>
              <a:rPr lang="sq-AL" sz="2400" dirty="0">
                <a:solidFill>
                  <a:srgbClr val="000000"/>
                </a:solidFill>
                <a:ea typeface="Verdana" panose="020B0604030504040204" pitchFamily="34" charset="0"/>
                <a:cs typeface="Verdana" panose="020B0604030504040204" pitchFamily="34" charset="0"/>
              </a:rPr>
              <a:t> se ato vendosin përgjegjësi për karakteristikat teknike të sendit mbi furnizuesit. </a:t>
            </a: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Por, në vend se duke theksuar nevojat në aspektin e standardeve të p</a:t>
            </a:r>
            <a:r>
              <a:rPr lang="en-US" sz="2400" dirty="0">
                <a:ea typeface="Verdana" panose="020B0604030504040204" pitchFamily="34" charset="0"/>
                <a:cs typeface="Verdana" panose="020B0604030504040204" pitchFamily="34" charset="0"/>
              </a:rPr>
              <a:t>e</a:t>
            </a:r>
            <a:r>
              <a:rPr lang="sq-AL" sz="2400" dirty="0" err="1">
                <a:ea typeface="Verdana" panose="020B0604030504040204" pitchFamily="34" charset="0"/>
                <a:cs typeface="Verdana" panose="020B0604030504040204" pitchFamily="34" charset="0"/>
              </a:rPr>
              <a:t>rformancës</a:t>
            </a:r>
            <a:r>
              <a:rPr lang="sq-AL" sz="2400" dirty="0">
                <a:ea typeface="Verdana" panose="020B0604030504040204" pitchFamily="34" charset="0"/>
                <a:cs typeface="Verdana" panose="020B0604030504040204" pitchFamily="34" charset="0"/>
              </a:rPr>
              <a:t>, specifikimet funksionale  </a:t>
            </a:r>
            <a:r>
              <a:rPr lang="sq-AL" sz="2400" b="1" dirty="0">
                <a:ea typeface="Verdana" panose="020B0604030504040204" pitchFamily="34" charset="0"/>
                <a:cs typeface="Verdana" panose="020B0604030504040204" pitchFamily="34" charset="0"/>
              </a:rPr>
              <a:t>përqendrohen në qëllimin ose përdorimin e objektit.</a:t>
            </a:r>
          </a:p>
          <a:p>
            <a:pPr marL="457200" indent="-457200">
              <a:spcBef>
                <a:spcPts val="600"/>
              </a:spcBef>
            </a:pPr>
            <a:endParaRPr lang="sq-AL" sz="2400" dirty="0">
              <a:ea typeface="Verdana" panose="020B0604030504040204" pitchFamily="34" charset="0"/>
              <a:cs typeface="Verdana" panose="020B0604030504040204" pitchFamily="34" charset="0"/>
            </a:endParaRPr>
          </a:p>
          <a:p>
            <a:pPr>
              <a:spcBef>
                <a:spcPts val="600"/>
              </a:spcBef>
            </a:pPr>
            <a:r>
              <a:rPr lang="sq-AL" sz="2400" i="1" dirty="0">
                <a:solidFill>
                  <a:srgbClr val="FF0000"/>
                </a:solidFill>
                <a:ea typeface="Verdana" panose="020B0604030504040204" pitchFamily="34" charset="0"/>
                <a:cs typeface="Verdana" panose="020B0604030504040204" pitchFamily="34" charset="0"/>
              </a:rPr>
              <a:t>Për shembull, nga furnizuesi  kërkohet të sigurohet një makinë që mund të mbajnë 20 njerëz në mënyrë të sigurte nëpër rrugë jo të asfaltuara në te gjitha kushtet atmosferike. </a:t>
            </a:r>
          </a:p>
        </p:txBody>
      </p:sp>
    </p:spTree>
    <p:extLst>
      <p:ext uri="{BB962C8B-B14F-4D97-AF65-F5344CB8AC3E}">
        <p14:creationId xmlns:p14="http://schemas.microsoft.com/office/powerpoint/2010/main" val="2787390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63420"/>
            <a:ext cx="74767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Emri </a:t>
            </a:r>
            <a:r>
              <a:rPr lang="en-US" sz="2800" b="1" dirty="0"/>
              <a:t>i</a:t>
            </a:r>
            <a:r>
              <a:rPr lang="sq-AL" sz="2800" b="1" dirty="0"/>
              <a:t> markës ose specifikimet e barabarta</a:t>
            </a:r>
          </a:p>
        </p:txBody>
      </p:sp>
      <p:sp>
        <p:nvSpPr>
          <p:cNvPr id="3" name="Rectangle 2"/>
          <p:cNvSpPr/>
          <p:nvPr/>
        </p:nvSpPr>
        <p:spPr>
          <a:xfrm>
            <a:off x="152400" y="990600"/>
            <a:ext cx="8784976" cy="5124480"/>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Në raste të veçanta, kur është dokumentuar mjaftueshëm, specifikimet mund të përshkruajnë sendin q</a:t>
            </a:r>
            <a:r>
              <a:rPr lang="en-US" sz="2400" dirty="0">
                <a:solidFill>
                  <a:srgbClr val="000000"/>
                </a:solidFill>
                <a:ea typeface="Verdana" panose="020B0604030504040204" pitchFamily="34" charset="0"/>
                <a:cs typeface="Verdana" panose="020B0604030504040204" pitchFamily="34" charset="0"/>
              </a:rPr>
              <a:t>ë</a:t>
            </a:r>
            <a:r>
              <a:rPr lang="sq-AL" sz="2400" dirty="0">
                <a:solidFill>
                  <a:srgbClr val="000000"/>
                </a:solidFill>
                <a:ea typeface="Verdana" panose="020B0604030504040204" pitchFamily="34" charset="0"/>
                <a:cs typeface="Verdana" panose="020B0604030504040204" pitchFamily="34" charset="0"/>
              </a:rPr>
              <a:t> të prokurohet nga </a:t>
            </a:r>
            <a:r>
              <a:rPr lang="sq-AL" sz="2400" b="1" dirty="0">
                <a:solidFill>
                  <a:srgbClr val="000000"/>
                </a:solidFill>
                <a:ea typeface="Verdana" panose="020B0604030504040204" pitchFamily="34" charset="0"/>
                <a:cs typeface="Verdana" panose="020B0604030504040204" pitchFamily="34" charset="0"/>
              </a:rPr>
              <a:t>emri i një marke</a:t>
            </a:r>
            <a:r>
              <a:rPr lang="sq-AL" sz="2400" dirty="0">
                <a:solidFill>
                  <a:srgbClr val="000000"/>
                </a:solidFill>
                <a:ea typeface="Verdana" panose="020B0604030504040204" pitchFamily="34" charset="0"/>
                <a:cs typeface="Verdana" panose="020B0604030504040204" pitchFamily="34" charset="0"/>
              </a:rPr>
              <a:t>. Kjo nganjëherë quhet </a:t>
            </a:r>
            <a:r>
              <a:rPr lang="sq-AL" sz="2400" b="1" dirty="0">
                <a:solidFill>
                  <a:srgbClr val="000000"/>
                </a:solidFill>
                <a:ea typeface="Verdana" panose="020B0604030504040204" pitchFamily="34" charset="0"/>
                <a:cs typeface="Verdana" panose="020B0604030504040204" pitchFamily="34" charset="0"/>
              </a:rPr>
              <a:t>"marke ekskluzive". </a:t>
            </a: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Në raste të tilla specifikimi duhet të deklarojë se një </a:t>
            </a:r>
            <a:r>
              <a:rPr lang="sq-AL" sz="2400" b="1" dirty="0">
                <a:solidFill>
                  <a:srgbClr val="000000"/>
                </a:solidFill>
                <a:ea typeface="Verdana" panose="020B0604030504040204" pitchFamily="34" charset="0"/>
                <a:cs typeface="Verdana" panose="020B0604030504040204" pitchFamily="34" charset="0"/>
              </a:rPr>
              <a:t>"produkt i barabartë" </a:t>
            </a:r>
            <a:r>
              <a:rPr lang="sq-AL" sz="2400" dirty="0">
                <a:solidFill>
                  <a:srgbClr val="000000"/>
                </a:solidFill>
                <a:ea typeface="Verdana" panose="020B0604030504040204" pitchFamily="34" charset="0"/>
                <a:cs typeface="Verdana" panose="020B0604030504040204" pitchFamily="34" charset="0"/>
              </a:rPr>
              <a:t>është gjithashtu i pranueshëm, d.m.th. specifikimet duhet të përcaktojnë karakteristikat e rëndësishme fizike, funksionale dhe të tjera të produktit të cilat janë thelbësore për Autoritetin Kontraktues dhe të çojë në prokurimin e sendit të caktuar. </a:t>
            </a: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Specifikimet e publikuara duhet të jenë të mjaftueshme për të verifikuar se një artikull i propozuar është "i barabartë".</a:t>
            </a:r>
            <a:endParaRPr lang="sq-AL"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74222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476931" y="463420"/>
            <a:ext cx="58827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Vërejtje n</a:t>
            </a:r>
            <a:r>
              <a:rPr lang="en-US" altLang="en-US" sz="2800" b="1" kern="1200" dirty="0">
                <a:solidFill>
                  <a:srgbClr val="002060"/>
                </a:solidFill>
                <a:latin typeface="Cambria" panose="02040503050406030204" pitchFamily="18" charset="0"/>
                <a:ea typeface="Cambria" panose="02040503050406030204" pitchFamily="18" charset="0"/>
                <a:cs typeface="+mn-cs"/>
              </a:rPr>
              <a:t>ë</a:t>
            </a:r>
            <a:r>
              <a:rPr lang="sq-AL" altLang="en-US" sz="2800" b="1" kern="1200" dirty="0">
                <a:solidFill>
                  <a:srgbClr val="002060"/>
                </a:solidFill>
                <a:latin typeface="Cambria" panose="02040503050406030204" pitchFamily="18" charset="0"/>
                <a:ea typeface="Cambria" panose="02040503050406030204" pitchFamily="18" charset="0"/>
                <a:cs typeface="+mn-cs"/>
              </a:rPr>
              <a:t> specifikimet e mallrave</a:t>
            </a:r>
          </a:p>
        </p:txBody>
      </p:sp>
      <p:sp>
        <p:nvSpPr>
          <p:cNvPr id="25603" name="Rectangle 3"/>
          <p:cNvSpPr>
            <a:spLocks noGrp="1" noChangeArrowheads="1"/>
          </p:cNvSpPr>
          <p:nvPr>
            <p:ph type="body" idx="4294967295"/>
          </p:nvPr>
        </p:nvSpPr>
        <p:spPr>
          <a:xfrm>
            <a:off x="0" y="1124744"/>
            <a:ext cx="9144000" cy="5275290"/>
          </a:xfrm>
          <a:prstGeom prst="rect">
            <a:avLst/>
          </a:prstGeom>
        </p:spPr>
        <p:txBody>
          <a:bodyPr wrap="square">
            <a:spAutoFit/>
          </a:bodyPr>
          <a:lstStyle/>
          <a:p>
            <a:pPr marL="0" indent="0">
              <a:lnSpc>
                <a:spcPct val="90000"/>
              </a:lnSpc>
              <a:buNone/>
            </a:pPr>
            <a:r>
              <a:rPr lang="sq-AL" sz="2000" dirty="0">
                <a:latin typeface="Cambria" panose="02040503050406030204" pitchFamily="18" charset="0"/>
                <a:ea typeface="Cambria" panose="02040503050406030204" pitchFamily="18" charset="0"/>
                <a:cs typeface="Verdana" panose="020B0604030504040204" pitchFamily="34" charset="0"/>
              </a:rPr>
              <a:t>N</a:t>
            </a:r>
            <a:r>
              <a:rPr lang="en-US" sz="2000" dirty="0">
                <a:latin typeface="Cambria" panose="02040503050406030204" pitchFamily="18" charset="0"/>
                <a:ea typeface="Cambria" panose="02040503050406030204" pitchFamily="18" charset="0"/>
                <a:cs typeface="Verdana" panose="020B0604030504040204" pitchFamily="34" charset="0"/>
              </a:rPr>
              <a:t>ë</a:t>
            </a:r>
            <a:r>
              <a:rPr lang="sq-AL" sz="2000" dirty="0">
                <a:latin typeface="Cambria" panose="02040503050406030204" pitchFamily="18" charset="0"/>
                <a:ea typeface="Cambria" panose="02040503050406030204" pitchFamily="18" charset="0"/>
                <a:cs typeface="Verdana" panose="020B0604030504040204" pitchFamily="34" charset="0"/>
              </a:rPr>
              <a:t> përgjithësi, </a:t>
            </a:r>
            <a:r>
              <a:rPr lang="sq-AL" sz="2000" b="1" dirty="0">
                <a:latin typeface="Cambria" panose="02040503050406030204" pitchFamily="18" charset="0"/>
                <a:ea typeface="Cambria" panose="02040503050406030204" pitchFamily="18" charset="0"/>
                <a:cs typeface="Verdana" panose="020B0604030504040204" pitchFamily="34" charset="0"/>
              </a:rPr>
              <a:t>preferohen specifikimet e </a:t>
            </a:r>
            <a:r>
              <a:rPr lang="sq-AL" sz="2000" b="1" dirty="0" err="1">
                <a:latin typeface="Cambria" panose="02040503050406030204" pitchFamily="18" charset="0"/>
                <a:ea typeface="Cambria" panose="02040503050406030204" pitchFamily="18" charset="0"/>
                <a:cs typeface="Verdana" panose="020B0604030504040204" pitchFamily="34" charset="0"/>
              </a:rPr>
              <a:t>performancës</a:t>
            </a:r>
            <a:r>
              <a:rPr lang="sq-AL" sz="2000" b="1" dirty="0">
                <a:latin typeface="Cambria" panose="02040503050406030204" pitchFamily="18" charset="0"/>
                <a:ea typeface="Cambria" panose="02040503050406030204" pitchFamily="18" charset="0"/>
                <a:cs typeface="Verdana" panose="020B0604030504040204" pitchFamily="34" charset="0"/>
              </a:rPr>
              <a:t> ose funksionale</a:t>
            </a:r>
            <a:r>
              <a:rPr lang="sq-AL" sz="2000" dirty="0">
                <a:latin typeface="Cambria" panose="02040503050406030204" pitchFamily="18" charset="0"/>
                <a:ea typeface="Cambria" panose="02040503050406030204" pitchFamily="18" charset="0"/>
                <a:cs typeface="Verdana" panose="020B0604030504040204" pitchFamily="34" charset="0"/>
              </a:rPr>
              <a:t> për shkak se rreziku i përzgjedhjes se artikullit dhe karakteristikat e tij teknike zhvendosen tek furnizuesi. </a:t>
            </a:r>
          </a:p>
          <a:p>
            <a:pPr marL="0" indent="0">
              <a:lnSpc>
                <a:spcPct val="90000"/>
              </a:lnSpc>
              <a:buNone/>
            </a:pPr>
            <a:endParaRPr lang="sq-AL" sz="2000" dirty="0">
              <a:latin typeface="Cambria" panose="02040503050406030204" pitchFamily="18" charset="0"/>
              <a:ea typeface="Cambria" panose="02040503050406030204" pitchFamily="18" charset="0"/>
              <a:cs typeface="Verdana" panose="020B0604030504040204" pitchFamily="34" charset="0"/>
            </a:endParaRPr>
          </a:p>
          <a:p>
            <a:pPr marL="0" indent="0">
              <a:lnSpc>
                <a:spcPct val="90000"/>
              </a:lnSpc>
              <a:buNone/>
            </a:pPr>
            <a:r>
              <a:rPr lang="sq-AL" sz="2000" dirty="0">
                <a:solidFill>
                  <a:srgbClr val="000000"/>
                </a:solidFill>
                <a:latin typeface="Cambria" panose="02040503050406030204" pitchFamily="18" charset="0"/>
                <a:ea typeface="Cambria" panose="02040503050406030204" pitchFamily="18" charset="0"/>
                <a:cs typeface="Verdana" panose="020B0604030504040204" pitchFamily="34" charset="0"/>
              </a:rPr>
              <a:t>Në përshkrimin e specifikimit për mallra, autoriteti kontraktues duhet të kujdeset që </a:t>
            </a:r>
            <a:r>
              <a:rPr lang="sq-AL" sz="2000" b="1" dirty="0">
                <a:solidFill>
                  <a:srgbClr val="000000"/>
                </a:solidFill>
                <a:latin typeface="Cambria" panose="02040503050406030204" pitchFamily="18" charset="0"/>
                <a:ea typeface="Cambria" panose="02040503050406030204" pitchFamily="18" charset="0"/>
                <a:cs typeface="Verdana" panose="020B0604030504040204" pitchFamily="34" charset="0"/>
              </a:rPr>
              <a:t>të mos i mbivlerësoj nevojat e tij.</a:t>
            </a:r>
          </a:p>
          <a:p>
            <a:pPr marL="0" indent="0">
              <a:lnSpc>
                <a:spcPct val="90000"/>
              </a:lnSpc>
              <a:buNone/>
            </a:pPr>
            <a:r>
              <a:rPr lang="sq-AL" sz="2000" dirty="0">
                <a:solidFill>
                  <a:srgbClr val="000000"/>
                </a:solidFill>
                <a:latin typeface="Cambria" panose="02040503050406030204" pitchFamily="18" charset="0"/>
                <a:ea typeface="Cambria" panose="02040503050406030204" pitchFamily="18" charset="0"/>
                <a:cs typeface="Verdana" panose="020B0604030504040204" pitchFamily="34" charset="0"/>
              </a:rPr>
              <a:t>Specifikimet që tejkalojnë nevojat</a:t>
            </a:r>
          </a:p>
          <a:p>
            <a:pPr algn="just">
              <a:lnSpc>
                <a:spcPct val="90000"/>
              </a:lnSpc>
              <a:spcBef>
                <a:spcPts val="1200"/>
              </a:spcBef>
            </a:pPr>
            <a:r>
              <a:rPr lang="sq-AL" sz="2000" kern="1200" dirty="0">
                <a:latin typeface="Cambria" panose="02040503050406030204" pitchFamily="18" charset="0"/>
                <a:ea typeface="Cambria" panose="02040503050406030204" pitchFamily="18" charset="0"/>
                <a:cs typeface="Verdana" panose="020B0604030504040204" pitchFamily="34" charset="0"/>
              </a:rPr>
              <a:t>zakonisht shtojnë kosto të cilat nuk janë të panevojshme dhe kështu  harxhojnë fondet publike, </a:t>
            </a:r>
          </a:p>
          <a:p>
            <a:pPr algn="just">
              <a:lnSpc>
                <a:spcPct val="90000"/>
              </a:lnSpc>
              <a:spcBef>
                <a:spcPts val="1200"/>
              </a:spcBef>
            </a:pPr>
            <a:r>
              <a:rPr lang="sq-AL" sz="2000" kern="1200" dirty="0">
                <a:latin typeface="Cambria" panose="02040503050406030204" pitchFamily="18" charset="0"/>
                <a:ea typeface="Cambria" panose="02040503050406030204" pitchFamily="18" charset="0"/>
                <a:cs typeface="Verdana" panose="020B0604030504040204" pitchFamily="34" charset="0"/>
              </a:rPr>
              <a:t>mund të kufizojnë konkurrencën në mënyrë të panevojshme, e cila përsëri mund të çojë në kosto më të larta dhe diskriminim të padrejtë.</a:t>
            </a:r>
          </a:p>
        </p:txBody>
      </p:sp>
    </p:spTree>
    <p:extLst>
      <p:ext uri="{BB962C8B-B14F-4D97-AF65-F5344CB8AC3E}">
        <p14:creationId xmlns:p14="http://schemas.microsoft.com/office/powerpoint/2010/main" val="883335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76200" y="455605"/>
            <a:ext cx="9631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rPr>
              <a:t>Vërejtje ne specifikimet e mallrave</a:t>
            </a:r>
            <a:r>
              <a:rPr lang="en-US" altLang="en-US" sz="2800" b="1" dirty="0">
                <a:latin typeface="Verdana" pitchFamily="34" charset="0"/>
              </a:rPr>
              <a:t> (</a:t>
            </a:r>
            <a:r>
              <a:rPr lang="en-US" altLang="en-US" sz="2800" b="1" dirty="0" err="1">
                <a:latin typeface="Verdana" pitchFamily="34" charset="0"/>
              </a:rPr>
              <a:t>vazhdim</a:t>
            </a:r>
            <a:r>
              <a:rPr lang="en-US" altLang="en-US" sz="2800" b="1" dirty="0">
                <a:latin typeface="Verdana" pitchFamily="34" charset="0"/>
              </a:rPr>
              <a:t>)</a:t>
            </a:r>
            <a:endParaRPr lang="en-US" altLang="en-US" sz="2800" b="1" kern="1200" dirty="0">
              <a:latin typeface="Verdana" pitchFamily="34" charset="0"/>
              <a:ea typeface="+mn-ea"/>
              <a:cs typeface="+mn-cs"/>
            </a:endParaRPr>
          </a:p>
        </p:txBody>
      </p:sp>
      <p:sp>
        <p:nvSpPr>
          <p:cNvPr id="3" name="Rectangle 2"/>
          <p:cNvSpPr/>
          <p:nvPr/>
        </p:nvSpPr>
        <p:spPr>
          <a:xfrm>
            <a:off x="179512" y="1196752"/>
            <a:ext cx="8712968" cy="2699200"/>
          </a:xfrm>
          <a:prstGeom prst="rect">
            <a:avLst/>
          </a:prstGeom>
        </p:spPr>
        <p:txBody>
          <a:bodyPr wrap="square">
            <a:spAutoFit/>
          </a:bodyPr>
          <a:lstStyle/>
          <a:p>
            <a:pPr>
              <a:spcBef>
                <a:spcPts val="600"/>
              </a:spcBef>
            </a:pPr>
            <a:endParaRPr lang="en-US" altLang="el-GR" sz="2400" dirty="0">
              <a:ea typeface="Verdana" panose="020B0604030504040204" pitchFamily="34" charset="0"/>
              <a:cs typeface="Verdana" panose="020B0604030504040204" pitchFamily="34" charset="0"/>
            </a:endParaRPr>
          </a:p>
          <a:p>
            <a:pPr>
              <a:spcBef>
                <a:spcPts val="600"/>
              </a:spcBef>
            </a:pPr>
            <a:r>
              <a:rPr lang="sq-AL" sz="2400" dirty="0"/>
              <a:t>Specifikimet e mallrave duhet të përmbajë:</a:t>
            </a:r>
            <a:endParaRPr lang="en-US" altLang="el-GR"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r>
              <a:rPr lang="sq-AL" altLang="el-GR" sz="2400" dirty="0">
                <a:ea typeface="Verdana" panose="020B0604030504040204" pitchFamily="34" charset="0"/>
                <a:cs typeface="Verdana" panose="020B0604030504040204" pitchFamily="34" charset="0"/>
              </a:rPr>
              <a:t>testet, standardet, dhe metodat që do të jenë për të gjykuar </a:t>
            </a:r>
            <a:r>
              <a:rPr lang="sq-AL" altLang="el-GR" sz="2400" dirty="0" err="1">
                <a:ea typeface="Verdana" panose="020B0604030504040204" pitchFamily="34" charset="0"/>
                <a:cs typeface="Verdana" panose="020B0604030504040204" pitchFamily="34" charset="0"/>
              </a:rPr>
              <a:t>konformitetin</a:t>
            </a:r>
            <a:r>
              <a:rPr lang="sq-AL" altLang="el-GR" sz="2400" dirty="0">
                <a:ea typeface="Verdana" panose="020B0604030504040204" pitchFamily="34" charset="0"/>
                <a:cs typeface="Verdana" panose="020B0604030504040204" pitchFamily="34" charset="0"/>
              </a:rPr>
              <a:t> e mallrave të ofruara me specifikimet, si dhe</a:t>
            </a:r>
          </a:p>
          <a:p>
            <a:pPr marL="342900" indent="-342900" eaLnBrk="0" hangingPunct="0">
              <a:lnSpc>
                <a:spcPct val="90000"/>
              </a:lnSpc>
              <a:spcBef>
                <a:spcPts val="1200"/>
              </a:spcBef>
              <a:buClr>
                <a:schemeClr val="bg2"/>
              </a:buClr>
              <a:buSzPct val="75000"/>
              <a:buFont typeface="Wingdings" pitchFamily="2" charset="2"/>
              <a:buChar char="n"/>
            </a:pPr>
            <a:r>
              <a:rPr lang="sq-AL" altLang="el-GR" sz="2400" dirty="0">
                <a:ea typeface="Verdana" panose="020B0604030504040204" pitchFamily="34" charset="0"/>
                <a:cs typeface="Verdana" panose="020B0604030504040204" pitchFamily="34" charset="0"/>
              </a:rPr>
              <a:t>garancinë dhe kërkesat e mirëmbajtjes.</a:t>
            </a:r>
          </a:p>
          <a:p>
            <a:pPr eaLnBrk="0" hangingPunct="0">
              <a:lnSpc>
                <a:spcPct val="90000"/>
              </a:lnSpc>
              <a:spcBef>
                <a:spcPts val="1200"/>
              </a:spcBef>
              <a:buClr>
                <a:schemeClr val="bg2"/>
              </a:buClr>
              <a:buSzPct val="75000"/>
            </a:pPr>
            <a:endParaRPr lang="en-US" altLang="el-GR"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23374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2133600" y="2492375"/>
            <a:ext cx="552098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eaLnBrk="1" hangingPunct="1"/>
            <a:r>
              <a:rPr lang="en-US" altLang="en-US" sz="3200" b="1" dirty="0">
                <a:solidFill>
                  <a:schemeClr val="bg1"/>
                </a:solidFill>
                <a:latin typeface="Arial" charset="0"/>
                <a:cs typeface="Arial" charset="0"/>
              </a:rPr>
              <a:t> </a:t>
            </a:r>
            <a:r>
              <a:rPr lang="sq-AL" altLang="en-US" sz="3200" b="1" dirty="0">
                <a:latin typeface="Arial" charset="0"/>
                <a:cs typeface="Arial" charset="0"/>
              </a:rPr>
              <a:t>Specifikimet për pune </a:t>
            </a:r>
          </a:p>
          <a:p>
            <a:pPr eaLnBrk="1" hangingPunct="1"/>
            <a:endParaRPr lang="el-GR" altLang="en-US" sz="3200" b="1"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862259"/>
            <a:ext cx="9144000" cy="5786199"/>
          </a:xfrm>
          <a:prstGeom prst="rect">
            <a:avLst/>
          </a:prstGeom>
        </p:spPr>
        <p:txBody>
          <a:bodyPr wrap="square">
            <a:spAutoFit/>
          </a:bodyPr>
          <a:lstStyle/>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Përgatitja e specifikimeve </a:t>
            </a:r>
            <a:r>
              <a:rPr lang="en-US" sz="2000" kern="0" dirty="0">
                <a:ea typeface="Verdana" panose="020B0604030504040204" pitchFamily="34" charset="0"/>
                <a:cs typeface="Verdana" panose="020B0604030504040204" pitchFamily="34" charset="0"/>
              </a:rPr>
              <a:t>t</a:t>
            </a:r>
            <a:r>
              <a:rPr lang="sq-AL" sz="2000" kern="0" dirty="0">
                <a:ea typeface="Verdana" panose="020B0604030504040204" pitchFamily="34" charset="0"/>
                <a:cs typeface="Verdana" panose="020B0604030504040204" pitchFamily="34" charset="0"/>
              </a:rPr>
              <a:t>ë qarta dhe të pa-anshëm teknike të kërkesave të prokurimit është i domosdoshëm për përfundimin e suksesshëm të procesit të prokurimit dhe dhënies së kontratës. </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Specifikimet teknike formojnë bazën për vlerësimin e ofertave në mënyre të drejtë dhe të mbrojtur.</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Dallojmë tri lloje të specifikimeve: </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	</a:t>
            </a: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e </a:t>
            </a:r>
            <a:r>
              <a:rPr lang="sq-AL" sz="2000" kern="0" dirty="0" err="1">
                <a:ea typeface="Verdana" panose="020B0604030504040204" pitchFamily="34" charset="0"/>
                <a:cs typeface="Verdana" panose="020B0604030504040204" pitchFamily="34" charset="0"/>
              </a:rPr>
              <a:t>performances</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funksionale dhe </a:t>
            </a: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e përshkrimit fizik/dizajnit.</a:t>
            </a:r>
          </a:p>
          <a:p>
            <a:pPr marL="55880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   … mund të kombinohen për të formuar Termat e Referencës - TR. Specifikimet teknike duke iu referuar çështjeve sociale dhe mjedisore mund të përdoren në ndjekje të prokurimit publik të qëndrueshëm (PPQ).</a:t>
            </a:r>
          </a:p>
          <a:p>
            <a:pPr marL="10795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marL="10795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p:txBody>
      </p:sp>
      <p:sp>
        <p:nvSpPr>
          <p:cNvPr id="3" name="Rectangle 4"/>
          <p:cNvSpPr>
            <a:spLocks noChangeArrowheads="1"/>
          </p:cNvSpPr>
          <p:nvPr/>
        </p:nvSpPr>
        <p:spPr bwMode="auto">
          <a:xfrm>
            <a:off x="2590800" y="15240"/>
            <a:ext cx="541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400" b="1" dirty="0"/>
              <a:t>   Specifikimet  </a:t>
            </a:r>
            <a:r>
              <a:rPr lang="en-US" altLang="en-US" sz="2400" b="1" dirty="0" err="1"/>
              <a:t>Teknike</a:t>
            </a:r>
            <a:r>
              <a:rPr lang="en-US" altLang="en-US" sz="2400" b="1" dirty="0"/>
              <a:t> </a:t>
            </a:r>
            <a:r>
              <a:rPr lang="sq-AL" altLang="en-US" sz="2400" b="1" dirty="0"/>
              <a:t> </a:t>
            </a:r>
            <a:endParaRPr lang="sq-AL" altLang="en-US" sz="2400" b="1" dirty="0">
              <a:solidFill>
                <a:schemeClr val="bg2">
                  <a:lumMod val="40000"/>
                  <a:lumOff val="60000"/>
                </a:schemeClr>
              </a:solidFill>
            </a:endParaRPr>
          </a:p>
        </p:txBody>
      </p:sp>
    </p:spTree>
    <p:extLst>
      <p:ext uri="{BB962C8B-B14F-4D97-AF65-F5344CB8AC3E}">
        <p14:creationId xmlns:p14="http://schemas.microsoft.com/office/powerpoint/2010/main" val="457812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980728"/>
            <a:ext cx="8784976" cy="5478423"/>
          </a:xfrm>
          <a:prstGeom prst="rect">
            <a:avLst/>
          </a:prstGeom>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Specifikimi i punëve është një </a:t>
            </a:r>
            <a:r>
              <a:rPr lang="sq-AL" sz="2200" b="1" dirty="0">
                <a:solidFill>
                  <a:srgbClr val="000000"/>
                </a:solidFill>
                <a:ea typeface="Verdana" panose="020B0604030504040204" pitchFamily="34" charset="0"/>
                <a:cs typeface="Verdana" panose="020B0604030504040204" pitchFamily="34" charset="0"/>
              </a:rPr>
              <a:t>ushtrim kompleks dhe një ushtrim q</a:t>
            </a:r>
            <a:r>
              <a:rPr lang="en-US" sz="2200" b="1" dirty="0">
                <a:solidFill>
                  <a:srgbClr val="000000"/>
                </a:solidFill>
                <a:ea typeface="Verdana" panose="020B0604030504040204" pitchFamily="34" charset="0"/>
                <a:cs typeface="Verdana" panose="020B0604030504040204" pitchFamily="34" charset="0"/>
              </a:rPr>
              <a:t>ë</a:t>
            </a:r>
            <a:r>
              <a:rPr lang="sq-AL" sz="2200" b="1" dirty="0">
                <a:solidFill>
                  <a:srgbClr val="000000"/>
                </a:solidFill>
                <a:ea typeface="Verdana" panose="020B0604030504040204" pitchFamily="34" charset="0"/>
                <a:cs typeface="Verdana" panose="020B0604030504040204" pitchFamily="34" charset="0"/>
              </a:rPr>
              <a:t> do shumë kohë </a:t>
            </a:r>
            <a:r>
              <a:rPr lang="sq-AL" sz="2200" dirty="0">
                <a:solidFill>
                  <a:srgbClr val="000000"/>
                </a:solidFill>
                <a:ea typeface="Verdana" panose="020B0604030504040204" pitchFamily="34" charset="0"/>
                <a:cs typeface="Verdana" panose="020B0604030504040204" pitchFamily="34" charset="0"/>
              </a:rPr>
              <a:t>dhe kërkon ekspertizë </a:t>
            </a:r>
            <a:r>
              <a:rPr lang="en-US" sz="2200" dirty="0" err="1">
                <a:solidFill>
                  <a:srgbClr val="000000"/>
                </a:solidFill>
                <a:ea typeface="Verdana" panose="020B0604030504040204" pitchFamily="34" charset="0"/>
                <a:cs typeface="Verdana" panose="020B0604030504040204" pitchFamily="34" charset="0"/>
              </a:rPr>
              <a:t>të</a:t>
            </a:r>
            <a:r>
              <a:rPr lang="sq-AL" sz="2200" dirty="0">
                <a:solidFill>
                  <a:srgbClr val="000000"/>
                </a:solidFill>
                <a:ea typeface="Verdana" panose="020B0604030504040204" pitchFamily="34" charset="0"/>
                <a:cs typeface="Verdana" panose="020B0604030504040204" pitchFamily="34" charset="0"/>
              </a:rPr>
              <a:t> arkitektëve, inxhinierëve, anketueseve dhe specialistëve të tjerë të cilët kanë përvojë të veçantë të ndërtimit i cili është duke u bere. </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Pune të ndryshme - për shembull ura, ndërtesa, aeroporte, autostrada dhe porte - të gjitha do te kenë vështirësi të ndryshme dhe kërkojnë grupe të ndryshme të eksperteve për të shtjelluar specifikimet e tyre.</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Ashtu si në specifikimet e projektimit të mallrave, Autoriteti Kontraktues duhet të përcaktojë në detaje </a:t>
            </a:r>
            <a:r>
              <a:rPr lang="sq-AL" sz="2200" b="1" dirty="0">
                <a:solidFill>
                  <a:srgbClr val="000000"/>
                </a:solidFill>
                <a:ea typeface="Verdana" panose="020B0604030504040204" pitchFamily="34" charset="0"/>
                <a:cs typeface="Verdana" panose="020B0604030504040204" pitchFamily="34" charset="0"/>
              </a:rPr>
              <a:t>karakteristikat teknike </a:t>
            </a:r>
            <a:r>
              <a:rPr lang="sq-AL" sz="2200" dirty="0">
                <a:solidFill>
                  <a:srgbClr val="000000"/>
                </a:solidFill>
                <a:ea typeface="Verdana" panose="020B0604030504040204" pitchFamily="34" charset="0"/>
                <a:cs typeface="Verdana" panose="020B0604030504040204" pitchFamily="34" charset="0"/>
              </a:rPr>
              <a:t>t</a:t>
            </a:r>
            <a:r>
              <a:rPr lang="en-US" sz="2200" dirty="0">
                <a:solidFill>
                  <a:srgbClr val="000000"/>
                </a:solidFill>
                <a:ea typeface="Verdana" panose="020B0604030504040204" pitchFamily="34" charset="0"/>
                <a:cs typeface="Verdana" panose="020B0604030504040204" pitchFamily="34" charset="0"/>
              </a:rPr>
              <a:t>ë</a:t>
            </a:r>
            <a:r>
              <a:rPr lang="sq-AL" sz="2200" dirty="0">
                <a:solidFill>
                  <a:srgbClr val="000000"/>
                </a:solidFill>
                <a:ea typeface="Verdana" panose="020B0604030504040204" pitchFamily="34" charset="0"/>
                <a:cs typeface="Verdana" panose="020B0604030504040204" pitchFamily="34" charset="0"/>
              </a:rPr>
              <a:t> punimeve që do të ndërtohet.</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Këto specifikime mund të sigurojnë vizatime, matje, tolerance, procedurat e testimit dhe detaje të tjera të veçanta teknike.</a:t>
            </a:r>
          </a:p>
        </p:txBody>
      </p:sp>
      <p:sp>
        <p:nvSpPr>
          <p:cNvPr id="3" name="Rectangle 1026"/>
          <p:cNvSpPr txBox="1">
            <a:spLocks noChangeArrowheads="1"/>
          </p:cNvSpPr>
          <p:nvPr/>
        </p:nvSpPr>
        <p:spPr>
          <a:xfrm>
            <a:off x="467544" y="479307"/>
            <a:ext cx="47291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 punë </a:t>
            </a:r>
            <a:endParaRPr lang="sq-AL" altLang="en-US" sz="2800" b="1" kern="1200" dirty="0">
              <a:latin typeface="Verdana" pitchFamily="34" charset="0"/>
              <a:ea typeface="+mn-ea"/>
              <a:cs typeface="+mn-cs"/>
            </a:endParaRPr>
          </a:p>
        </p:txBody>
      </p:sp>
    </p:spTree>
    <p:extLst>
      <p:ext uri="{BB962C8B-B14F-4D97-AF65-F5344CB8AC3E}">
        <p14:creationId xmlns:p14="http://schemas.microsoft.com/office/powerpoint/2010/main" val="826529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124744"/>
            <a:ext cx="8784976" cy="5112169"/>
          </a:xfrm>
          <a:prstGeom prst="rect">
            <a:avLst/>
          </a:prstGeom>
        </p:spPr>
        <p:txBody>
          <a:bodyPr wrap="square">
            <a:spAutoFit/>
          </a:bodyPr>
          <a:lstStyle/>
          <a:p>
            <a:pPr algn="just">
              <a:spcBef>
                <a:spcPts val="600"/>
              </a:spcBef>
            </a:pPr>
            <a:endParaRPr lang="en-US" sz="2200" dirty="0">
              <a:solidFill>
                <a:srgbClr val="000000"/>
              </a:solidFill>
              <a:ea typeface="Verdana" panose="020B0604030504040204" pitchFamily="34" charset="0"/>
              <a:cs typeface="Verdana" panose="020B0604030504040204" pitchFamily="34" charset="0"/>
            </a:endParaRPr>
          </a:p>
          <a:p>
            <a:pPr algn="just">
              <a:spcBef>
                <a:spcPts val="600"/>
              </a:spcBef>
            </a:pPr>
            <a:endParaRPr lang="en-US" sz="2200" dirty="0">
              <a:solidFill>
                <a:srgbClr val="000000"/>
              </a:solidFill>
              <a:ea typeface="Verdana" panose="020B0604030504040204" pitchFamily="34" charset="0"/>
              <a:cs typeface="Verdana" panose="020B0604030504040204" pitchFamily="34" charset="0"/>
            </a:endParaRPr>
          </a:p>
          <a:p>
            <a:pPr algn="just">
              <a:spcBef>
                <a:spcPts val="600"/>
              </a:spcBef>
            </a:pPr>
            <a:r>
              <a:rPr lang="sq-AL" sz="2200" dirty="0">
                <a:solidFill>
                  <a:srgbClr val="000000"/>
                </a:solidFill>
                <a:ea typeface="Verdana" panose="020B0604030504040204" pitchFamily="34" charset="0"/>
                <a:cs typeface="Verdana" panose="020B0604030504040204" pitchFamily="34" charset="0"/>
              </a:rPr>
              <a:t>Përveç karakteristikave teknike të punimeve të </a:t>
            </a:r>
            <a:r>
              <a:rPr lang="sq-AL" sz="2200" dirty="0" err="1">
                <a:solidFill>
                  <a:srgbClr val="000000"/>
                </a:solidFill>
                <a:ea typeface="Verdana" panose="020B0604030504040204" pitchFamily="34" charset="0"/>
                <a:cs typeface="Verdana" panose="020B0604030504040204" pitchFamily="34" charset="0"/>
              </a:rPr>
              <a:t>prokuruara</a:t>
            </a:r>
            <a:r>
              <a:rPr lang="sq-AL" sz="2200" dirty="0">
                <a:solidFill>
                  <a:srgbClr val="000000"/>
                </a:solidFill>
                <a:ea typeface="Verdana" panose="020B0604030504040204" pitchFamily="34" charset="0"/>
                <a:cs typeface="Verdana" panose="020B0604030504040204" pitchFamily="34" charset="0"/>
              </a:rPr>
              <a:t>, specifikimet duhet të përfshijnë aspekte si:</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Specifikimet për të gjitha materialet </a:t>
            </a:r>
            <a:r>
              <a:rPr lang="sq-AL" sz="2200" dirty="0">
                <a:ea typeface="Verdana" panose="020B0604030504040204" pitchFamily="34" charset="0"/>
                <a:cs typeface="Verdana" panose="020B0604030504040204" pitchFamily="34" charset="0"/>
              </a:rPr>
              <a:t>dhe makineritë që do të përdoren për ekzekutimin e punimeve;</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Qasja në vend;</a:t>
            </a:r>
          </a:p>
          <a:p>
            <a:pPr marL="342900" indent="-342900" algn="just"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Përcaktimi i objekteve në vend n</a:t>
            </a:r>
            <a:r>
              <a:rPr lang="en-US" sz="2200" dirty="0">
                <a:ea typeface="Verdana" panose="020B0604030504040204" pitchFamily="34" charset="0"/>
                <a:cs typeface="Verdana" panose="020B0604030504040204" pitchFamily="34" charset="0"/>
              </a:rPr>
              <a:t>ë </a:t>
            </a:r>
            <a:r>
              <a:rPr lang="sq-AL" sz="2200" dirty="0">
                <a:ea typeface="Verdana" panose="020B0604030504040204" pitchFamily="34" charset="0"/>
                <a:cs typeface="Verdana" panose="020B0604030504040204" pitchFamily="34" charset="0"/>
              </a:rPr>
              <a:t>dispozicion dhe </a:t>
            </a:r>
            <a:r>
              <a:rPr lang="sq-AL" sz="2200" b="1" dirty="0">
                <a:ea typeface="Verdana" panose="020B0604030504040204" pitchFamily="34" charset="0"/>
                <a:cs typeface="Verdana" panose="020B0604030504040204" pitchFamily="34" charset="0"/>
              </a:rPr>
              <a:t>ndarja e përgjegjësive</a:t>
            </a:r>
            <a:r>
              <a:rPr lang="sq-AL" sz="2200" dirty="0">
                <a:ea typeface="Verdana" panose="020B0604030504040204" pitchFamily="34" charset="0"/>
                <a:cs typeface="Verdana" panose="020B0604030504040204" pitchFamily="34" charset="0"/>
              </a:rPr>
              <a:t> ndërmjet ofertuesit dhe AK-së për menaxhimin e lokacionit;</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Kushtet e instalimit, </a:t>
            </a:r>
            <a:r>
              <a:rPr lang="sq-AL" sz="2200" b="1" dirty="0" err="1">
                <a:ea typeface="Verdana" panose="020B0604030504040204" pitchFamily="34" charset="0"/>
                <a:cs typeface="Verdana" panose="020B0604030504040204" pitchFamily="34" charset="0"/>
              </a:rPr>
              <a:t>komisionimit</a:t>
            </a:r>
            <a:r>
              <a:rPr lang="sq-AL" sz="2200" b="1" dirty="0">
                <a:ea typeface="Verdana" panose="020B0604030504040204" pitchFamily="34" charset="0"/>
                <a:cs typeface="Verdana" panose="020B0604030504040204" pitchFamily="34" charset="0"/>
              </a:rPr>
              <a:t> dhe dorëzimit </a:t>
            </a:r>
            <a:r>
              <a:rPr lang="sq-AL" sz="2200" dirty="0">
                <a:ea typeface="Verdana" panose="020B0604030504040204" pitchFamily="34" charset="0"/>
                <a:cs typeface="Verdana" panose="020B0604030504040204" pitchFamily="34" charset="0"/>
              </a:rPr>
              <a:t>para se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konsiderohet e plotë puna;</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Ndarja e riskut dhe përgjegjësisë</a:t>
            </a:r>
            <a:r>
              <a:rPr lang="sq-AL" sz="2200" dirty="0">
                <a:ea typeface="Verdana" panose="020B0604030504040204" pitchFamily="34" charset="0"/>
                <a:cs typeface="Verdana" panose="020B0604030504040204" pitchFamily="34" charset="0"/>
              </a:rPr>
              <a:t> ndërmjet ofertuesit dhe AK-së.</a:t>
            </a:r>
          </a:p>
        </p:txBody>
      </p:sp>
      <p:sp>
        <p:nvSpPr>
          <p:cNvPr id="3" name="Rectangle 1026"/>
          <p:cNvSpPr txBox="1">
            <a:spLocks noChangeArrowheads="1"/>
          </p:cNvSpPr>
          <p:nvPr/>
        </p:nvSpPr>
        <p:spPr>
          <a:xfrm>
            <a:off x="467544" y="479307"/>
            <a:ext cx="682109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për punë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endParaRPr lang="sq-AL" altLang="en-US" sz="2800" b="1" dirty="0">
              <a:solidFill>
                <a:schemeClr val="bg2">
                  <a:lumMod val="40000"/>
                  <a:lumOff val="60000"/>
                </a:schemeClr>
              </a:solidFill>
              <a:latin typeface="Verdana" pitchFamily="34" charset="0"/>
              <a:ea typeface="+mn-ea"/>
              <a:cs typeface="+mn-cs"/>
            </a:endParaRPr>
          </a:p>
        </p:txBody>
      </p:sp>
    </p:spTree>
    <p:extLst>
      <p:ext uri="{BB962C8B-B14F-4D97-AF65-F5344CB8AC3E}">
        <p14:creationId xmlns:p14="http://schemas.microsoft.com/office/powerpoint/2010/main" val="35078738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1143000" y="2492375"/>
            <a:ext cx="651158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algn="ctr" eaLnBrk="1" hangingPunct="1"/>
            <a:r>
              <a:rPr lang="en-US" altLang="en-US" sz="3200" b="1" dirty="0">
                <a:solidFill>
                  <a:schemeClr val="bg1"/>
                </a:solidFill>
                <a:latin typeface="Arial" charset="0"/>
                <a:cs typeface="Arial" charset="0"/>
              </a:rPr>
              <a:t> </a:t>
            </a:r>
            <a:r>
              <a:rPr lang="sq-AL" altLang="en-US" sz="3200" b="1" dirty="0">
                <a:latin typeface="Arial" charset="0"/>
                <a:cs typeface="Arial" charset="0"/>
              </a:rPr>
              <a:t>Specifikimet për shërbime </a:t>
            </a:r>
            <a:endParaRPr lang="sq-AL" altLang="en-US" sz="32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4825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 shërbime</a:t>
            </a:r>
            <a:endParaRPr lang="sq-AL" altLang="en-US" sz="2800" b="1" kern="1200" dirty="0">
              <a:latin typeface="Verdana" pitchFamily="34" charset="0"/>
              <a:ea typeface="+mn-ea"/>
              <a:cs typeface="+mn-cs"/>
            </a:endParaRPr>
          </a:p>
        </p:txBody>
      </p:sp>
      <p:sp>
        <p:nvSpPr>
          <p:cNvPr id="3" name="Rectangle 2"/>
          <p:cNvSpPr/>
          <p:nvPr/>
        </p:nvSpPr>
        <p:spPr>
          <a:xfrm>
            <a:off x="179512" y="980728"/>
            <a:ext cx="8784976" cy="5398401"/>
          </a:xfrm>
          <a:prstGeom prst="rect">
            <a:avLst/>
          </a:prstGeom>
          <a:solidFill>
            <a:schemeClr val="bg1"/>
          </a:solidFill>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a:spcBef>
                <a:spcPts val="600"/>
              </a:spcBef>
            </a:pPr>
            <a:r>
              <a:rPr lang="sq-AL" sz="2200" dirty="0">
                <a:solidFill>
                  <a:srgbClr val="000000"/>
                </a:solidFill>
                <a:ea typeface="Verdana" panose="020B0604030504040204" pitchFamily="34" charset="0"/>
                <a:cs typeface="Verdana" panose="020B0604030504040204" pitchFamily="34" charset="0"/>
              </a:rPr>
              <a:t>Shërbimet - </a:t>
            </a:r>
            <a:r>
              <a:rPr lang="sq-AL" sz="2200" dirty="0" err="1">
                <a:solidFill>
                  <a:srgbClr val="000000"/>
                </a:solidFill>
                <a:ea typeface="Verdana" panose="020B0604030504040204" pitchFamily="34" charset="0"/>
                <a:cs typeface="Verdana" panose="020B0604030504040204" pitchFamily="34" charset="0"/>
              </a:rPr>
              <a:t>konsulence</a:t>
            </a:r>
            <a:r>
              <a:rPr lang="sq-AL" sz="2200" dirty="0">
                <a:solidFill>
                  <a:srgbClr val="000000"/>
                </a:solidFill>
                <a:ea typeface="Verdana" panose="020B0604030504040204" pitchFamily="34" charset="0"/>
                <a:cs typeface="Verdana" panose="020B0604030504040204" pitchFamily="34" charset="0"/>
              </a:rPr>
              <a:t>, për shembull - si mallrat ose punimet, janë të nevojshme për të plotësuar nevojat specifike, dhe specifikimet duhet të shkruhen në një </a:t>
            </a:r>
            <a:r>
              <a:rPr lang="sq-AL" sz="2200" dirty="0">
                <a:ea typeface="Verdana" panose="020B0604030504040204" pitchFamily="34" charset="0"/>
                <a:cs typeface="Verdana" panose="020B0604030504040204" pitchFamily="34" charset="0"/>
              </a:rPr>
              <a:t>mënyrë që </a:t>
            </a:r>
            <a:r>
              <a:rPr lang="sq-AL" sz="2200" b="1" dirty="0">
                <a:ea typeface="Verdana" panose="020B0604030504040204" pitchFamily="34" charset="0"/>
                <a:cs typeface="Verdana" panose="020B0604030504040204" pitchFamily="34" charset="0"/>
              </a:rPr>
              <a:t>prodhimi i dhënë nga shërbimi është i matshëm.</a:t>
            </a:r>
          </a:p>
          <a:p>
            <a:pPr>
              <a:spcBef>
                <a:spcPts val="600"/>
              </a:spcBef>
            </a:pPr>
            <a:r>
              <a:rPr lang="sq-AL" sz="2200" dirty="0">
                <a:solidFill>
                  <a:srgbClr val="000000"/>
                </a:solidFill>
                <a:ea typeface="Verdana" panose="020B0604030504040204" pitchFamily="34" charset="0"/>
                <a:cs typeface="Verdana" panose="020B0604030504040204" pitchFamily="34" charset="0"/>
              </a:rPr>
              <a:t>Megjithatë, </a:t>
            </a:r>
            <a:r>
              <a:rPr lang="sq-AL" sz="2200" b="1" dirty="0">
                <a:ea typeface="Verdana" panose="020B0604030504040204" pitchFamily="34" charset="0"/>
                <a:cs typeface="Verdana" panose="020B0604030504040204" pitchFamily="34" charset="0"/>
              </a:rPr>
              <a:t>një shërbim ka një natyrë t</a:t>
            </a:r>
            <a:r>
              <a:rPr lang="en-US" sz="2200" b="1" dirty="0">
                <a:ea typeface="Verdana" panose="020B0604030504040204" pitchFamily="34" charset="0"/>
                <a:cs typeface="Verdana" panose="020B0604030504040204" pitchFamily="34" charset="0"/>
              </a:rPr>
              <a:t>ë</a:t>
            </a:r>
            <a:r>
              <a:rPr lang="sq-AL" sz="2200" b="1" dirty="0">
                <a:ea typeface="Verdana" panose="020B0604030504040204" pitchFamily="34" charset="0"/>
                <a:cs typeface="Verdana" panose="020B0604030504040204" pitchFamily="34" charset="0"/>
              </a:rPr>
              <a:t> pakapshme, </a:t>
            </a:r>
            <a:r>
              <a:rPr lang="sq-AL" sz="2200" dirty="0">
                <a:solidFill>
                  <a:srgbClr val="000000"/>
                </a:solidFill>
                <a:ea typeface="Verdana" panose="020B0604030504040204" pitchFamily="34" charset="0"/>
                <a:cs typeface="Verdana" panose="020B0604030504040204" pitchFamily="34" charset="0"/>
              </a:rPr>
              <a:t>që e bën më të vështirë për të specifikuar dhe madje edhe më të vështirë për të matur dhe kështu specifikimi i saj duhet të marrë parasysh se: </a:t>
            </a:r>
            <a:r>
              <a:rPr lang="sq-AL" sz="2200" dirty="0">
                <a:ea typeface="Verdana" panose="020B0604030504040204" pitchFamily="34" charset="0"/>
                <a:cs typeface="Verdana" panose="020B0604030504040204" pitchFamily="34" charset="0"/>
              </a:rPr>
              <a:t>	</a:t>
            </a:r>
          </a:p>
          <a:p>
            <a:pPr marL="342900" indent="-342900"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Shërbimet përfshijnë </a:t>
            </a:r>
            <a:r>
              <a:rPr lang="sq-AL" sz="2200" b="1" dirty="0">
                <a:ea typeface="Verdana" panose="020B0604030504040204" pitchFamily="34" charset="0"/>
                <a:cs typeface="Verdana" panose="020B0604030504040204" pitchFamily="34" charset="0"/>
              </a:rPr>
              <a:t>kryerjen e aktiviteteve apo detyrave</a:t>
            </a:r>
            <a:r>
              <a:rPr lang="sq-AL" sz="2200" dirty="0">
                <a:ea typeface="Verdana" panose="020B0604030504040204" pitchFamily="34" charset="0"/>
                <a:cs typeface="Verdana" panose="020B0604030504040204" pitchFamily="34" charset="0"/>
              </a:rPr>
              <a:t>, ndonjëherë n</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periudha të gjata kohore;</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Shërbimet nuk mund të jenë në pronësi </a:t>
            </a:r>
            <a:r>
              <a:rPr lang="sq-AL" sz="2200" dirty="0">
                <a:ea typeface="Verdana" panose="020B0604030504040204" pitchFamily="34" charset="0"/>
                <a:cs typeface="Verdana" panose="020B0604030504040204" pitchFamily="34" charset="0"/>
              </a:rPr>
              <a:t>si një produkt dhe </a:t>
            </a:r>
            <a:r>
              <a:rPr lang="sq-AL" sz="2200" b="1" dirty="0">
                <a:ea typeface="Verdana" panose="020B0604030504040204" pitchFamily="34" charset="0"/>
                <a:cs typeface="Verdana" panose="020B0604030504040204" pitchFamily="34" charset="0"/>
              </a:rPr>
              <a:t>nuk mund të ruhen;</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Mostrat e shërbimeve nuk mund të shihen </a:t>
            </a:r>
            <a:r>
              <a:rPr lang="sq-AL" sz="2200" dirty="0">
                <a:ea typeface="Verdana" panose="020B0604030504040204" pitchFamily="34" charset="0"/>
                <a:cs typeface="Verdana" panose="020B0604030504040204" pitchFamily="34" charset="0"/>
              </a:rPr>
              <a:t>para se të blihen;</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Shërbimet ofrohen nga njerëzit. </a:t>
            </a:r>
          </a:p>
        </p:txBody>
      </p:sp>
    </p:spTree>
    <p:extLst>
      <p:ext uri="{BB962C8B-B14F-4D97-AF65-F5344CB8AC3E}">
        <p14:creationId xmlns:p14="http://schemas.microsoft.com/office/powerpoint/2010/main" val="147915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1492"/>
            <a:ext cx="85240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a:t>
            </a:r>
            <a:r>
              <a:rPr lang="en-US" altLang="en-US" sz="2800" b="1" dirty="0">
                <a:latin typeface="Verdana" pitchFamily="34" charset="0"/>
                <a:ea typeface="+mn-ea"/>
                <a:cs typeface="+mn-cs"/>
              </a:rPr>
              <a:t> </a:t>
            </a:r>
            <a:r>
              <a:rPr lang="sq-AL" altLang="en-US" sz="2800" b="1" dirty="0">
                <a:latin typeface="Verdana" pitchFamily="34" charset="0"/>
                <a:ea typeface="+mn-ea"/>
                <a:cs typeface="+mn-cs"/>
              </a:rPr>
              <a:t>shërbime</a:t>
            </a:r>
            <a:r>
              <a:rPr lang="en-US" altLang="en-US" sz="2800" b="1" dirty="0">
                <a:latin typeface="Verdana" pitchFamily="34" charset="0"/>
                <a:ea typeface="+mn-ea"/>
                <a:cs typeface="+mn-cs"/>
              </a:rPr>
              <a:t>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endParaRPr lang="sq-AL" altLang="en-US" sz="2800" b="1" dirty="0">
              <a:solidFill>
                <a:schemeClr val="bg2">
                  <a:lumMod val="40000"/>
                  <a:lumOff val="60000"/>
                </a:schemeClr>
              </a:solidFill>
              <a:latin typeface="Verdana" pitchFamily="34" charset="0"/>
              <a:ea typeface="+mn-ea"/>
              <a:cs typeface="+mn-cs"/>
            </a:endParaRPr>
          </a:p>
        </p:txBody>
      </p:sp>
      <p:sp>
        <p:nvSpPr>
          <p:cNvPr id="3" name="Rectangle 2"/>
          <p:cNvSpPr/>
          <p:nvPr/>
        </p:nvSpPr>
        <p:spPr>
          <a:xfrm>
            <a:off x="251520" y="1052736"/>
            <a:ext cx="8640960" cy="4998291"/>
          </a:xfrm>
          <a:prstGeom prst="rect">
            <a:avLst/>
          </a:prstGeom>
        </p:spPr>
        <p:txBody>
          <a:bodyPr wrap="square">
            <a:spAutoFit/>
          </a:bodyPr>
          <a:lstStyle/>
          <a:p>
            <a:endParaRPr lang="en-US" sz="2400" dirty="0">
              <a:solidFill>
                <a:srgbClr val="000000"/>
              </a:solidFill>
              <a:ea typeface="Verdana" panose="020B0604030504040204" pitchFamily="34" charset="0"/>
              <a:cs typeface="Verdana" panose="020B0604030504040204" pitchFamily="34" charset="0"/>
            </a:endParaRPr>
          </a:p>
          <a:p>
            <a:r>
              <a:rPr lang="sq-AL" sz="2400" dirty="0">
                <a:solidFill>
                  <a:srgbClr val="000000"/>
                </a:solidFill>
                <a:ea typeface="Verdana" panose="020B0604030504040204" pitchFamily="34" charset="0"/>
                <a:cs typeface="Verdana" panose="020B0604030504040204" pitchFamily="34" charset="0"/>
              </a:rPr>
              <a:t>Dallimet në natyrën e shërbimeve, në krahasim me mallrat ose punët, kane implikime në specifikimet, të cilat duhet të mbulojnë aspekte të tilla si:</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Përshkrimin</a:t>
            </a:r>
            <a:r>
              <a:rPr lang="sq-AL" sz="2400" dirty="0">
                <a:ea typeface="Verdana" panose="020B0604030504040204" pitchFamily="34" charset="0"/>
                <a:cs typeface="Verdana" panose="020B0604030504040204" pitchFamily="34" charset="0"/>
              </a:rPr>
              <a:t> e detajuar të shërbimeve që do të ofrohen;</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Kohen, kohëzgjatjen dhe vendin </a:t>
            </a:r>
            <a:r>
              <a:rPr lang="sq-AL" sz="2400" dirty="0">
                <a:ea typeface="Verdana" panose="020B0604030504040204" pitchFamily="34" charset="0"/>
                <a:cs typeface="Verdana" panose="020B0604030504040204" pitchFamily="34" charset="0"/>
              </a:rPr>
              <a:t>e ofrimit të shërbimeve;</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Koha e nevojshme e reagimit </a:t>
            </a:r>
            <a:r>
              <a:rPr lang="sq-AL" sz="2400" dirty="0">
                <a:ea typeface="Verdana" panose="020B0604030504040204" pitchFamily="34" charset="0"/>
                <a:cs typeface="Verdana" panose="020B0604030504040204" pitchFamily="34" charset="0"/>
              </a:rPr>
              <a:t>për ofrimin e shërbimeve; </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Dokumentacioni i nevojshëm në formë të </a:t>
            </a:r>
            <a:r>
              <a:rPr lang="sq-AL" sz="2400" b="1" dirty="0">
                <a:ea typeface="Verdana" panose="020B0604030504040204" pitchFamily="34" charset="0"/>
                <a:cs typeface="Verdana" panose="020B0604030504040204" pitchFamily="34" charset="0"/>
              </a:rPr>
              <a:t>rezultateve dhe / ose raportit te progresit;</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Procedurat e hollësishme dhe përgjegjësitë </a:t>
            </a:r>
            <a:r>
              <a:rPr lang="sq-AL" sz="2400" dirty="0">
                <a:ea typeface="Verdana" panose="020B0604030504040204" pitchFamily="34" charset="0"/>
                <a:cs typeface="Verdana" panose="020B0604030504040204" pitchFamily="34" charset="0"/>
              </a:rPr>
              <a:t>për mbikëqyrjen, pranimin e rezultateve dhe përfundimin e kontratës. </a:t>
            </a:r>
          </a:p>
        </p:txBody>
      </p:sp>
    </p:spTree>
    <p:extLst>
      <p:ext uri="{BB962C8B-B14F-4D97-AF65-F5344CB8AC3E}">
        <p14:creationId xmlns:p14="http://schemas.microsoft.com/office/powerpoint/2010/main" val="702639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18603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Termat e Referencës- TR</a:t>
            </a:r>
          </a:p>
        </p:txBody>
      </p:sp>
      <p:sp>
        <p:nvSpPr>
          <p:cNvPr id="3" name="Rectangle 2"/>
          <p:cNvSpPr/>
          <p:nvPr/>
        </p:nvSpPr>
        <p:spPr>
          <a:xfrm>
            <a:off x="179512" y="980728"/>
            <a:ext cx="8784976" cy="5795433"/>
          </a:xfrm>
          <a:prstGeom prst="rect">
            <a:avLst/>
          </a:prstGeom>
          <a:solidFill>
            <a:schemeClr val="bg1"/>
          </a:solidFill>
        </p:spPr>
        <p:txBody>
          <a:bodyPr wrap="square">
            <a:spAutoFit/>
          </a:bodyPr>
          <a:lstStyle/>
          <a:p>
            <a:pPr>
              <a:spcBef>
                <a:spcPts val="600"/>
              </a:spcBef>
            </a:pPr>
            <a:endParaRPr lang="en-US" sz="2200" dirty="0">
              <a:ea typeface="Verdana" panose="020B0604030504040204" pitchFamily="34" charset="0"/>
              <a:cs typeface="Verdana" panose="020B0604030504040204" pitchFamily="34" charset="0"/>
            </a:endParaRPr>
          </a:p>
          <a:p>
            <a:pPr>
              <a:spcBef>
                <a:spcPts val="600"/>
              </a:spcBef>
            </a:pPr>
            <a:r>
              <a:rPr lang="sq-AL" sz="2200" dirty="0">
                <a:ea typeface="Verdana" panose="020B0604030504040204" pitchFamily="34" charset="0"/>
                <a:cs typeface="Verdana" panose="020B0604030504040204" pitchFamily="34" charset="0"/>
              </a:rPr>
              <a:t>Shpesh specifikimet e shërbimeve janë të shprehura në Termat e Referencës, të cilat formojnë një pjesë të dokumentacionit të tenderit dhe normalisht përbëhen nga: 	</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sfondi i projektit </a:t>
            </a:r>
            <a:r>
              <a:rPr lang="sq-AL" sz="2200" dirty="0">
                <a:ea typeface="Verdana" panose="020B0604030504040204" pitchFamily="34" charset="0"/>
                <a:cs typeface="Verdana" panose="020B0604030504040204" pitchFamily="34" charset="0"/>
              </a:rPr>
              <a:t>(përmbledhja e karakteristikave kryesore të projektit dhe përshkrimi i rrugës t</a:t>
            </a:r>
            <a:r>
              <a:rPr lang="en-US" sz="2200" dirty="0">
                <a:ea typeface="Verdana" panose="020B0604030504040204" pitchFamily="34" charset="0"/>
                <a:cs typeface="Verdana" panose="020B0604030504040204" pitchFamily="34" charset="0"/>
              </a:rPr>
              <a:t>e</a:t>
            </a:r>
            <a:r>
              <a:rPr lang="sq-AL" sz="2200" dirty="0">
                <a:ea typeface="Verdana" panose="020B0604030504040204" pitchFamily="34" charset="0"/>
                <a:cs typeface="Verdana" panose="020B0604030504040204" pitchFamily="34" charset="0"/>
              </a:rPr>
              <a:t> përshtatjes s</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detyrave në objektiva më të gjera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AK);</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objektivat e detyrës </a:t>
            </a:r>
            <a:r>
              <a:rPr lang="sq-AL" sz="2200" dirty="0">
                <a:ea typeface="Verdana" panose="020B0604030504040204" pitchFamily="34" charset="0"/>
                <a:cs typeface="Verdana" panose="020B0604030504040204" pitchFamily="34" charset="0"/>
              </a:rPr>
              <a:t>(përshkrimi i objektivave dhe rezultatet e pritshme të detyrës);</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fushëveprimi i punës </a:t>
            </a:r>
            <a:r>
              <a:rPr lang="sq-AL" sz="2200" dirty="0">
                <a:ea typeface="Verdana" panose="020B0604030504040204" pitchFamily="34" charset="0"/>
                <a:cs typeface="Verdana" panose="020B0604030504040204" pitchFamily="34" charset="0"/>
              </a:rPr>
              <a:t>(detajet e të gjitha aktiviteteve kryesore ose detyrave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cilat duhet të kryhen dhe rezultatet e pritura);</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lista e raporteve, orari i dërgesave, dhe periudha e </a:t>
            </a:r>
            <a:r>
              <a:rPr lang="sq-AL" sz="2200" b="1" dirty="0" err="1">
                <a:ea typeface="Verdana" panose="020B0604030504040204" pitchFamily="34" charset="0"/>
                <a:cs typeface="Verdana" panose="020B0604030504040204" pitchFamily="34" charset="0"/>
              </a:rPr>
              <a:t>performancës</a:t>
            </a:r>
            <a:r>
              <a:rPr lang="sq-AL" sz="2200" b="1" dirty="0">
                <a:ea typeface="Verdana" panose="020B0604030504040204" pitchFamily="34" charset="0"/>
                <a:cs typeface="Verdana" panose="020B0604030504040204" pitchFamily="34" charset="0"/>
              </a:rPr>
              <a:t> </a:t>
            </a:r>
            <a:r>
              <a:rPr lang="sq-AL" sz="2200" dirty="0">
                <a:ea typeface="Verdana" panose="020B0604030504040204" pitchFamily="34" charset="0"/>
                <a:cs typeface="Verdana" panose="020B0604030504040204" pitchFamily="34" charset="0"/>
              </a:rPr>
              <a:t>(kohëzgjatjen e vlerësuar të detyrës, nga data e fillimit deri në datën kur Autoriteti Kontraktues merr dhe pranon raportin përfundimtar të kontraktuesit ose një datë të caktuar te përfundimit);</a:t>
            </a:r>
          </a:p>
        </p:txBody>
      </p:sp>
    </p:spTree>
    <p:extLst>
      <p:ext uri="{BB962C8B-B14F-4D97-AF65-F5344CB8AC3E}">
        <p14:creationId xmlns:p14="http://schemas.microsoft.com/office/powerpoint/2010/main" val="1347917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1491"/>
            <a:ext cx="74013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en-US" altLang="en-US" sz="2800" b="1" dirty="0" err="1">
                <a:latin typeface="Verdana" pitchFamily="34" charset="0"/>
                <a:ea typeface="+mn-ea"/>
                <a:cs typeface="+mn-cs"/>
              </a:rPr>
              <a:t>Termat</a:t>
            </a:r>
            <a:r>
              <a:rPr lang="en-US" altLang="en-US" sz="2800" b="1" dirty="0">
                <a:latin typeface="Verdana" pitchFamily="34" charset="0"/>
                <a:ea typeface="+mn-ea"/>
                <a:cs typeface="+mn-cs"/>
              </a:rPr>
              <a:t> e </a:t>
            </a:r>
            <a:r>
              <a:rPr lang="en-US" altLang="en-US" sz="2800" b="1" dirty="0" err="1">
                <a:latin typeface="Verdana" pitchFamily="34" charset="0"/>
                <a:ea typeface="+mn-ea"/>
                <a:cs typeface="+mn-cs"/>
              </a:rPr>
              <a:t>Referencës</a:t>
            </a:r>
            <a:r>
              <a:rPr lang="en-US" altLang="en-US" sz="2800" b="1" dirty="0">
                <a:latin typeface="Verdana" pitchFamily="34" charset="0"/>
                <a:ea typeface="+mn-ea"/>
                <a:cs typeface="+mn-cs"/>
              </a:rPr>
              <a:t>- TR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p>
        </p:txBody>
      </p:sp>
      <p:sp>
        <p:nvSpPr>
          <p:cNvPr id="3" name="Rectangle 2"/>
          <p:cNvSpPr/>
          <p:nvPr/>
        </p:nvSpPr>
        <p:spPr>
          <a:xfrm>
            <a:off x="179512" y="908720"/>
            <a:ext cx="8784976" cy="5127558"/>
          </a:xfrm>
          <a:prstGeom prst="rect">
            <a:avLst/>
          </a:prstGeom>
        </p:spPr>
        <p:txBody>
          <a:bodyPr wrap="square">
            <a:spAutoFit/>
          </a:bodyPr>
          <a:lstStyle/>
          <a:p>
            <a:pPr marL="342900" indent="-342900" eaLnBrk="0" hangingPunct="0">
              <a:lnSpc>
                <a:spcPct val="90000"/>
              </a:lnSpc>
              <a:spcBef>
                <a:spcPts val="1200"/>
              </a:spcBef>
              <a:buClr>
                <a:schemeClr val="bg2"/>
              </a:buClr>
              <a:buSzPct val="75000"/>
              <a:buFont typeface="Wingdings" pitchFamily="2" charset="2"/>
              <a:buChar char="n"/>
            </a:pPr>
            <a:endParaRPr lang="en-US" sz="2200" b="1" dirty="0">
              <a:ea typeface="Verdana" panose="020B0604030504040204" pitchFamily="34" charset="0"/>
              <a:cs typeface="Verdana" panose="020B0604030504040204" pitchFamily="34" charset="0"/>
            </a:endParaRP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procedurat dhe organet për pranimin e rezultateve dhe menaxhimit të projektit dhe të kontratës </a:t>
            </a:r>
            <a:r>
              <a:rPr lang="sq-AL" sz="2200" dirty="0">
                <a:ea typeface="Verdana" panose="020B0604030504040204" pitchFamily="34" charset="0"/>
                <a:cs typeface="Verdana" panose="020B0604030504040204" pitchFamily="34" charset="0"/>
              </a:rPr>
              <a:t>(p.sh. komisionit të pranimit te dorëzimit, komiteti drejtues)</a:t>
            </a:r>
          </a:p>
          <a:p>
            <a:pPr marL="342900" indent="-342900" algn="just"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të dhënat, shërbimet lokale, personelit, dhe </a:t>
            </a:r>
            <a:r>
              <a:rPr lang="sq-AL" sz="2200" b="1" dirty="0">
                <a:ea typeface="Verdana" panose="020B0604030504040204" pitchFamily="34" charset="0"/>
                <a:cs typeface="Verdana" panose="020B0604030504040204" pitchFamily="34" charset="0"/>
              </a:rPr>
              <a:t>objektet që do të ofrohen nga autoritet kontraktues</a:t>
            </a:r>
            <a:r>
              <a:rPr lang="sq-AL" sz="2200" dirty="0">
                <a:ea typeface="Verdana" panose="020B0604030504040204" pitchFamily="34" charset="0"/>
                <a:cs typeface="Verdana" panose="020B0604030504040204" pitchFamily="34" charset="0"/>
              </a:rPr>
              <a:t>; dhe</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aranzhimet institucionale </a:t>
            </a:r>
            <a:r>
              <a:rPr lang="sq-AL" sz="2200" dirty="0">
                <a:ea typeface="Verdana" panose="020B0604030504040204" pitchFamily="34" charset="0"/>
                <a:cs typeface="Verdana" panose="020B0604030504040204" pitchFamily="34" charset="0"/>
              </a:rPr>
              <a:t>(përkufizimi institucional i organizimit përreth caktimit, duke treguar rolin dhe përgjegjësitë e të gjithë të përfshirëve, dhe duke specifikuar llojin, kohën, dhe rëndësinë e pjesëmarrjes së të gjithëve, duke përfshirë edhe Autoriteti Kontraktues).</a:t>
            </a:r>
          </a:p>
          <a:p>
            <a:pPr eaLnBrk="0" hangingPunct="0">
              <a:lnSpc>
                <a:spcPct val="90000"/>
              </a:lnSpc>
              <a:spcBef>
                <a:spcPts val="1200"/>
              </a:spcBef>
              <a:buClr>
                <a:schemeClr val="bg2"/>
              </a:buClr>
              <a:buSzPct val="75000"/>
            </a:pPr>
            <a:endParaRPr lang="sq-AL" sz="2200" dirty="0">
              <a:ea typeface="Verdana" panose="020B0604030504040204" pitchFamily="34" charset="0"/>
              <a:cs typeface="Verdana" panose="020B0604030504040204" pitchFamily="34" charset="0"/>
            </a:endParaRPr>
          </a:p>
          <a:p>
            <a:pPr eaLnBrk="0" hangingPunct="0">
              <a:lnSpc>
                <a:spcPct val="90000"/>
              </a:lnSpc>
              <a:spcBef>
                <a:spcPts val="1200"/>
              </a:spcBef>
              <a:buClr>
                <a:schemeClr val="bg2"/>
              </a:buClr>
              <a:buSzPct val="75000"/>
            </a:pPr>
            <a:r>
              <a:rPr lang="sq-AL" sz="2200" b="1" dirty="0">
                <a:ea typeface="Verdana" panose="020B0604030504040204" pitchFamily="34" charset="0"/>
                <a:cs typeface="Verdana" panose="020B0604030504040204" pitchFamily="34" charset="0"/>
              </a:rPr>
              <a:t>Kualifikimet e ekipit të projektit janë konsideruar me tepër  </a:t>
            </a:r>
            <a:r>
              <a:rPr lang="en-US" sz="2200" b="1" dirty="0" err="1">
                <a:ea typeface="Verdana" panose="020B0604030504040204" pitchFamily="34" charset="0"/>
                <a:cs typeface="Verdana" panose="020B0604030504040204" pitchFamily="34" charset="0"/>
              </a:rPr>
              <a:t>si</a:t>
            </a:r>
            <a:r>
              <a:rPr lang="en-US" sz="2200" b="1"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kritere te përzgjedhjes se </a:t>
            </a:r>
            <a:r>
              <a:rPr lang="en-US" sz="2200" b="1" dirty="0" err="1">
                <a:ea typeface="Verdana" panose="020B0604030504040204" pitchFamily="34" charset="0"/>
                <a:cs typeface="Verdana" panose="020B0604030504040204" pitchFamily="34" charset="0"/>
              </a:rPr>
              <a:t>sa</a:t>
            </a:r>
            <a:r>
              <a:rPr lang="en-US" sz="2200" b="1" dirty="0">
                <a:ea typeface="Verdana" panose="020B0604030504040204" pitchFamily="34" charset="0"/>
                <a:cs typeface="Verdana" panose="020B0604030504040204" pitchFamily="34" charset="0"/>
              </a:rPr>
              <a:t> </a:t>
            </a:r>
            <a:r>
              <a:rPr lang="en-US" sz="2200" b="1" dirty="0" err="1">
                <a:ea typeface="Verdana" panose="020B0604030504040204" pitchFamily="34" charset="0"/>
                <a:cs typeface="Verdana" panose="020B0604030504040204" pitchFamily="34" charset="0"/>
              </a:rPr>
              <a:t>të</a:t>
            </a:r>
            <a:r>
              <a:rPr lang="en-US" sz="2200" b="1"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specifikime</a:t>
            </a:r>
            <a:r>
              <a:rPr lang="en-US" sz="2200" b="1" dirty="0" err="1">
                <a:ea typeface="Verdana" panose="020B0604030504040204" pitchFamily="34" charset="0"/>
                <a:cs typeface="Verdana" panose="020B0604030504040204" pitchFamily="34" charset="0"/>
              </a:rPr>
              <a:t>ve</a:t>
            </a:r>
            <a:r>
              <a:rPr lang="en-US" sz="2200" b="1" dirty="0">
                <a:ea typeface="Verdana" panose="020B0604030504040204" pitchFamily="34" charset="0"/>
                <a:cs typeface="Verdana" panose="020B0604030504040204" pitchFamily="34" charset="0"/>
              </a:rPr>
              <a:t> </a:t>
            </a:r>
            <a:r>
              <a:rPr lang="en-US" sz="2200" b="1" dirty="0" err="1">
                <a:ea typeface="Verdana" panose="020B0604030504040204" pitchFamily="34" charset="0"/>
                <a:cs typeface="Verdana" panose="020B0604030504040204" pitchFamily="34" charset="0"/>
              </a:rPr>
              <a:t>teknike</a:t>
            </a:r>
            <a:r>
              <a:rPr lang="sq-AL" sz="2200" b="1" dirty="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969142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179511" y="1752599"/>
            <a:ext cx="8856985" cy="741742"/>
          </a:xfrm>
          <a:prstGeom prst="rect">
            <a:avLst/>
          </a:prstGeom>
        </p:spPr>
        <p:txBody>
          <a:bodyPr wrap="square">
            <a:spAutoFit/>
          </a:bodyPr>
          <a:lstStyle/>
          <a:p>
            <a:pPr marL="0" indent="0" algn="just">
              <a:lnSpc>
                <a:spcPct val="90000"/>
              </a:lnSpc>
              <a:buNone/>
            </a:pPr>
            <a:endParaRPr lang="sq-AL" altLang="en-US" sz="2000" b="1" kern="1200" dirty="0">
              <a:latin typeface="Cambria" panose="02040503050406030204" pitchFamily="18" charset="0"/>
              <a:ea typeface="Cambria" panose="02040503050406030204" pitchFamily="18" charset="0"/>
            </a:endParaRPr>
          </a:p>
          <a:p>
            <a:pPr marL="0" indent="0">
              <a:lnSpc>
                <a:spcPct val="90000"/>
              </a:lnSpc>
              <a:buNone/>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p:txBody>
      </p:sp>
      <p:sp>
        <p:nvSpPr>
          <p:cNvPr id="3" name="Rectangle 1026"/>
          <p:cNvSpPr txBox="1">
            <a:spLocks noChangeArrowheads="1"/>
          </p:cNvSpPr>
          <p:nvPr/>
        </p:nvSpPr>
        <p:spPr>
          <a:xfrm>
            <a:off x="179511" y="479307"/>
            <a:ext cx="8844381"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400" b="1" kern="1200" dirty="0">
                <a:latin typeface="Verdana" pitchFamily="34" charset="0"/>
                <a:ea typeface="+mn-ea"/>
                <a:cs typeface="+mn-cs"/>
              </a:rPr>
              <a:t> </a:t>
            </a:r>
            <a:endParaRPr lang="en-US" altLang="en-US" sz="2400" b="1" kern="1200" dirty="0">
              <a:latin typeface="Verdana" pitchFamily="34" charset="0"/>
              <a:ea typeface="+mn-ea"/>
              <a:cs typeface="+mn-cs"/>
            </a:endParaRPr>
          </a:p>
          <a:p>
            <a:endParaRPr lang="en-US" altLang="en-US" sz="2400" b="1" dirty="0">
              <a:latin typeface="Verdana" pitchFamily="34" charset="0"/>
              <a:ea typeface="+mn-ea"/>
              <a:cs typeface="+mn-cs"/>
            </a:endParaRPr>
          </a:p>
          <a:p>
            <a:endParaRPr lang="en-US" altLang="en-US" sz="2400" b="1" dirty="0">
              <a:latin typeface="Verdana" pitchFamily="34" charset="0"/>
              <a:ea typeface="+mn-ea"/>
              <a:cs typeface="+mn-cs"/>
            </a:endParaRPr>
          </a:p>
          <a:p>
            <a:endParaRPr lang="en-US" altLang="en-US" sz="2400" b="1" dirty="0">
              <a:cs typeface="Arial" charset="0"/>
            </a:endParaRPr>
          </a:p>
          <a:p>
            <a:endParaRPr lang="en-US" altLang="en-US" sz="2400" b="1" dirty="0">
              <a:cs typeface="Arial" charset="0"/>
            </a:endParaRPr>
          </a:p>
          <a:p>
            <a:endParaRPr lang="en-US" altLang="en-US" sz="2400" b="1" dirty="0">
              <a:cs typeface="Arial" charset="0"/>
            </a:endParaRPr>
          </a:p>
          <a:p>
            <a:r>
              <a:rPr lang="sq-AL" altLang="en-US" sz="2800" b="1" dirty="0">
                <a:cs typeface="Arial" charset="0"/>
              </a:rPr>
              <a:t>Sesioni IV :</a:t>
            </a:r>
            <a:r>
              <a:rPr lang="en-US" altLang="en-US" sz="2800" b="1" dirty="0">
                <a:cs typeface="Arial" charset="0"/>
              </a:rPr>
              <a:t> </a:t>
            </a:r>
            <a:r>
              <a:rPr lang="sq-AL" altLang="en-US" sz="2800" b="1" dirty="0">
                <a:cs typeface="Arial" charset="0"/>
              </a:rPr>
              <a:t> Karakteristikat e detyrueshme dhe te dëshirueshme te specifikimeve teknike</a:t>
            </a:r>
            <a:endParaRPr lang="en-US" altLang="en-US" sz="2800" b="1" dirty="0">
              <a:cs typeface="Arial" charset="0"/>
            </a:endParaRPr>
          </a:p>
          <a:p>
            <a:endParaRPr lang="en-US" altLang="en-US" sz="2800" b="1" kern="1200" dirty="0">
              <a:ea typeface="+mn-ea"/>
              <a:cs typeface="Arial" charset="0"/>
            </a:endParaRPr>
          </a:p>
          <a:p>
            <a:endParaRPr lang="en-US" altLang="en-US" sz="2800" b="1" dirty="0">
              <a:ea typeface="+mn-ea"/>
              <a:cs typeface="Arial" charset="0"/>
            </a:endParaRPr>
          </a:p>
          <a:p>
            <a:endParaRPr lang="en-US" altLang="en-US" sz="2800" b="1" kern="1200" dirty="0">
              <a:ea typeface="+mn-ea"/>
              <a:cs typeface="Arial" charset="0"/>
            </a:endParaRPr>
          </a:p>
          <a:p>
            <a:endParaRPr lang="en-US" altLang="en-US" sz="2800" b="1" dirty="0">
              <a:ea typeface="+mn-ea"/>
              <a:cs typeface="Arial" charset="0"/>
            </a:endParaRPr>
          </a:p>
          <a:p>
            <a:endParaRPr lang="en-US" altLang="en-US" sz="2800" b="1" kern="1200" dirty="0">
              <a:ea typeface="+mn-ea"/>
              <a:cs typeface="Arial" charset="0"/>
            </a:endParaRPr>
          </a:p>
          <a:p>
            <a:endParaRPr lang="sq-AL" altLang="en-US" sz="2800" b="1" kern="1200" dirty="0">
              <a:ea typeface="+mn-ea"/>
              <a:cs typeface="+mn-cs"/>
            </a:endParaRPr>
          </a:p>
        </p:txBody>
      </p:sp>
    </p:spTree>
    <p:extLst>
      <p:ext uri="{BB962C8B-B14F-4D97-AF65-F5344CB8AC3E}">
        <p14:creationId xmlns:p14="http://schemas.microsoft.com/office/powerpoint/2010/main" val="334844325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8077200" cy="4995214"/>
          </a:xfrm>
          <a:prstGeom prst="rect">
            <a:avLst/>
          </a:prstGeom>
        </p:spPr>
        <p:txBody>
          <a:bodyPr wrap="square">
            <a:spAutoFit/>
          </a:bodyPr>
          <a:lstStyle/>
          <a:p>
            <a:pPr marL="0" indent="0" algn="just">
              <a:lnSpc>
                <a:spcPct val="90000"/>
              </a:lnSpc>
              <a:buNone/>
            </a:pPr>
            <a:r>
              <a:rPr lang="sq-AL" altLang="en-US" sz="2800" b="1" dirty="0">
                <a:latin typeface="Verdana" pitchFamily="34" charset="0"/>
              </a:rPr>
              <a:t> Mos diskriminimi/ Konkurrenca</a:t>
            </a:r>
            <a:endParaRPr lang="en-US" altLang="en-US" sz="2800" b="1" dirty="0">
              <a:latin typeface="Verdana"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sq-AL" altLang="el-GR"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90000"/>
              </a:lnSpc>
              <a:buNone/>
            </a:pPr>
            <a:endParaRPr lang="sq-AL" altLang="el-GR"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90000"/>
              </a:lnSpc>
              <a:buNone/>
            </a:pPr>
            <a:r>
              <a:rPr lang="sq-AL" altLang="el-GR" sz="2200" dirty="0">
                <a:latin typeface="Verdana" panose="020B0604030504040204" pitchFamily="34" charset="0"/>
                <a:ea typeface="Verdana" panose="020B0604030504040204" pitchFamily="34" charset="0"/>
                <a:cs typeface="Verdana" panose="020B0604030504040204" pitchFamily="34" charset="0"/>
              </a:rPr>
              <a:t>Specifikimet teknike duhet të </a:t>
            </a:r>
            <a:r>
              <a:rPr lang="sq-AL" altLang="el-GR" sz="2200" b="1" dirty="0">
                <a:latin typeface="Verdana" panose="020B0604030504040204" pitchFamily="34" charset="0"/>
                <a:ea typeface="Verdana" panose="020B0604030504040204" pitchFamily="34" charset="0"/>
                <a:cs typeface="Verdana" panose="020B0604030504040204" pitchFamily="34" charset="0"/>
              </a:rPr>
              <a:t>promovojnë konkurrencën e mundshme më të gjerë</a:t>
            </a:r>
            <a:r>
              <a:rPr lang="sq-AL" altLang="el-GR" sz="2200" dirty="0">
                <a:latin typeface="Verdana" panose="020B0604030504040204" pitchFamily="34" charset="0"/>
                <a:ea typeface="Verdana" panose="020B0604030504040204" pitchFamily="34" charset="0"/>
                <a:cs typeface="Verdana" panose="020B0604030504040204" pitchFamily="34" charset="0"/>
              </a:rPr>
              <a:t> </a:t>
            </a:r>
            <a:r>
              <a:rPr lang="sq-AL" altLang="el-GR" sz="2200" b="1" dirty="0">
                <a:latin typeface="Verdana" panose="020B0604030504040204" pitchFamily="34" charset="0"/>
                <a:ea typeface="Verdana" panose="020B0604030504040204" pitchFamily="34" charset="0"/>
                <a:cs typeface="Verdana" panose="020B0604030504040204" pitchFamily="34" charset="0"/>
              </a:rPr>
              <a:t>(ndërkombëtare), </a:t>
            </a:r>
            <a:r>
              <a:rPr lang="sq-AL" altLang="el-GR" sz="2200" dirty="0">
                <a:latin typeface="Verdana" panose="020B0604030504040204" pitchFamily="34" charset="0"/>
                <a:ea typeface="Verdana" panose="020B0604030504040204" pitchFamily="34" charset="0"/>
                <a:cs typeface="Verdana" panose="020B0604030504040204" pitchFamily="34" charset="0"/>
              </a:rPr>
              <a:t>duke siguruar </a:t>
            </a:r>
            <a:r>
              <a:rPr lang="sq-AL" altLang="el-GR" sz="2200" dirty="0" err="1">
                <a:latin typeface="Verdana" panose="020B0604030504040204" pitchFamily="34" charset="0"/>
                <a:ea typeface="Verdana" panose="020B0604030504040204" pitchFamily="34" charset="0"/>
                <a:cs typeface="Verdana" panose="020B0604030504040204" pitchFamily="34" charset="0"/>
              </a:rPr>
              <a:t>performancën</a:t>
            </a:r>
            <a:r>
              <a:rPr lang="sq-AL" altLang="el-GR" sz="2200" dirty="0">
                <a:latin typeface="Verdana" panose="020B0604030504040204" pitchFamily="34" charset="0"/>
                <a:ea typeface="Verdana" panose="020B0604030504040204" pitchFamily="34" charset="0"/>
                <a:cs typeface="Verdana" panose="020B0604030504040204" pitchFamily="34" charset="0"/>
              </a:rPr>
              <a:t> kritike apo kërkesat e tjera për mallrat, punimet dhe / ose shërbimet nën prokurim.</a:t>
            </a:r>
          </a:p>
          <a:p>
            <a:pPr marL="0" indent="0" algn="just">
              <a:lnSpc>
                <a:spcPct val="90000"/>
              </a:lnSpc>
              <a:buNone/>
            </a:pPr>
            <a:r>
              <a:rPr lang="sq-AL" altLang="el-GR" sz="2200" dirty="0">
                <a:latin typeface="Verdana" panose="020B0604030504040204" pitchFamily="34" charset="0"/>
                <a:ea typeface="Verdana" panose="020B0604030504040204" pitchFamily="34" charset="0"/>
                <a:cs typeface="Verdana" panose="020B0604030504040204" pitchFamily="34" charset="0"/>
              </a:rPr>
              <a:t>Kjo është një praktikë e keqe për specifikimet për të përmendur një markë të veçantë ose burimin e mallrave ose të një procesi të veçantë për punime’ ndërtimi ose ofrimin e shërbimeve, duke favorizuar ose eliminuar  operatorë ekonomike të caktuar ose produkte.</a:t>
            </a:r>
            <a:endParaRPr lang="en-US" sz="2200" dirty="0"/>
          </a:p>
        </p:txBody>
      </p:sp>
    </p:spTree>
    <p:extLst>
      <p:ext uri="{BB962C8B-B14F-4D97-AF65-F5344CB8AC3E}">
        <p14:creationId xmlns:p14="http://schemas.microsoft.com/office/powerpoint/2010/main" val="2036420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152400" y="1447800"/>
            <a:ext cx="8859080" cy="5324535"/>
          </a:xfrm>
          <a:prstGeom prst="rect">
            <a:avLst/>
          </a:prstGeom>
          <a:solidFill>
            <a:schemeClr val="bg1"/>
          </a:solidFill>
        </p:spPr>
        <p:txBody>
          <a:bodyPr wrap="square">
            <a:spAutoFit/>
          </a:bodyPr>
          <a:lstStyle/>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Specifikimet do të bazohen në karakteristikat përkatëse dhe / ose kërkesat e </a:t>
            </a:r>
            <a:r>
              <a:rPr lang="sq-AL" altLang="el-GR" sz="2000" dirty="0" err="1">
                <a:latin typeface="Cambria" panose="02040503050406030204" pitchFamily="18" charset="0"/>
                <a:ea typeface="Cambria" panose="02040503050406030204" pitchFamily="18" charset="0"/>
                <a:cs typeface="Verdana" panose="020B0604030504040204" pitchFamily="34" charset="0"/>
              </a:rPr>
              <a:t>performancës</a:t>
            </a:r>
            <a:r>
              <a:rPr lang="sq-AL" altLang="el-GR" sz="2000" dirty="0">
                <a:latin typeface="Cambria" panose="02040503050406030204" pitchFamily="18" charset="0"/>
                <a:ea typeface="Cambria" panose="02040503050406030204" pitchFamily="18" charset="0"/>
                <a:cs typeface="Verdana" panose="020B0604030504040204" pitchFamily="34" charset="0"/>
              </a:rPr>
              <a:t>.</a:t>
            </a:r>
          </a:p>
          <a:p>
            <a:pPr marL="457200" indent="-457200" algn="just">
              <a:spcBef>
                <a:spcPts val="600"/>
              </a:spcBef>
            </a:pPr>
            <a:r>
              <a:rPr lang="sq-AL" altLang="el-GR" sz="2000" b="1" dirty="0">
                <a:latin typeface="Cambria" panose="02040503050406030204" pitchFamily="18" charset="0"/>
                <a:ea typeface="Cambria" panose="02040503050406030204" pitchFamily="18" charset="0"/>
                <a:cs typeface="Verdana" panose="020B0604030504040204" pitchFamily="34" charset="0"/>
              </a:rPr>
              <a:t>Referencat për emrat e markave, numrat e katalogut, ose klasifikimeve të ngjashme do të shmangen.</a:t>
            </a:r>
          </a:p>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Një përjashtim në këtë ndalim është i lejuar, ku objekti i kontratës nuk mund të përshkruhet ndryshe nga specifikimet që janë mjaft të sakta dhe t</a:t>
            </a:r>
            <a:r>
              <a:rPr lang="en-US" altLang="el-GR" sz="2000" dirty="0">
                <a:latin typeface="Cambria" panose="02040503050406030204" pitchFamily="18" charset="0"/>
                <a:ea typeface="Cambria" panose="02040503050406030204" pitchFamily="18" charset="0"/>
                <a:cs typeface="Verdana" panose="020B0604030504040204" pitchFamily="34" charset="0"/>
              </a:rPr>
              <a:t>ë</a:t>
            </a:r>
            <a:r>
              <a:rPr lang="sq-AL" altLang="el-GR" sz="2000" dirty="0">
                <a:latin typeface="Cambria" panose="02040503050406030204" pitchFamily="18" charset="0"/>
                <a:ea typeface="Cambria" panose="02040503050406030204" pitchFamily="18" charset="0"/>
                <a:cs typeface="Verdana" panose="020B0604030504040204" pitchFamily="34" charset="0"/>
              </a:rPr>
              <a:t> kuptueshme në treg. </a:t>
            </a:r>
            <a:r>
              <a:rPr lang="sq-AL" altLang="el-GR" sz="2000" b="1" dirty="0">
                <a:latin typeface="Cambria" panose="02040503050406030204" pitchFamily="18" charset="0"/>
                <a:ea typeface="Cambria" panose="02040503050406030204" pitchFamily="18" charset="0"/>
                <a:cs typeface="Verdana" panose="020B0604030504040204" pitchFamily="34" charset="0"/>
              </a:rPr>
              <a:t>Mbështetja e këtij përjashtimi nuk duhet, megjithatë, t</a:t>
            </a:r>
            <a:r>
              <a:rPr lang="en-US" altLang="el-GR" sz="2000" b="1" dirty="0">
                <a:latin typeface="Cambria" panose="02040503050406030204" pitchFamily="18" charset="0"/>
                <a:ea typeface="Cambria" panose="02040503050406030204" pitchFamily="18" charset="0"/>
                <a:cs typeface="Verdana" panose="020B0604030504040204" pitchFamily="34" charset="0"/>
              </a:rPr>
              <a:t>ë</a:t>
            </a:r>
            <a:r>
              <a:rPr lang="sq-AL" altLang="el-GR" sz="2000" b="1" dirty="0">
                <a:latin typeface="Cambria" panose="02040503050406030204" pitchFamily="18" charset="0"/>
                <a:ea typeface="Cambria" panose="02040503050406030204" pitchFamily="18" charset="0"/>
                <a:cs typeface="Verdana" panose="020B0604030504040204" pitchFamily="34" charset="0"/>
              </a:rPr>
              <a:t> ketë efekt diskriminuese.</a:t>
            </a:r>
          </a:p>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Specifikimi do të lejojë pranimin e ofertave që kanë karakteristika të ngjashme dhe të cilat ofrojnë </a:t>
            </a:r>
            <a:r>
              <a:rPr lang="sq-AL" altLang="el-GR" sz="2000" dirty="0" err="1">
                <a:latin typeface="Cambria" panose="02040503050406030204" pitchFamily="18" charset="0"/>
                <a:ea typeface="Cambria" panose="02040503050406030204" pitchFamily="18" charset="0"/>
                <a:cs typeface="Verdana" panose="020B0604030504040204" pitchFamily="34" charset="0"/>
              </a:rPr>
              <a:t>performancë</a:t>
            </a:r>
            <a:r>
              <a:rPr lang="sq-AL" altLang="el-GR" sz="2000" dirty="0">
                <a:latin typeface="Cambria" panose="02040503050406030204" pitchFamily="18" charset="0"/>
                <a:ea typeface="Cambria" panose="02040503050406030204" pitchFamily="18" charset="0"/>
                <a:cs typeface="Verdana" panose="020B0604030504040204" pitchFamily="34" charset="0"/>
              </a:rPr>
              <a:t> të paktën në thelb ekuivalente me ato të përcaktuara. Për këtë qëllim, këshillohet që të kërkohet që shenjat e tilla të shoqërohen me fjalët </a:t>
            </a:r>
            <a:r>
              <a:rPr lang="sq-AL" altLang="el-GR" sz="2000" b="1" dirty="0">
                <a:latin typeface="Cambria" panose="02040503050406030204" pitchFamily="18" charset="0"/>
                <a:ea typeface="Cambria" panose="02040503050406030204" pitchFamily="18" charset="0"/>
                <a:cs typeface="Verdana" panose="020B0604030504040204" pitchFamily="34" charset="0"/>
              </a:rPr>
              <a:t>"ose ekuivalent". </a:t>
            </a:r>
          </a:p>
          <a:p>
            <a:pPr marL="457200" indent="-457200">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AK duke u mbështetur në këtë shmangie duhet gjithmonë të jetë në gjendje të ofrojë dëshmi se është e nevojshme.</a:t>
            </a:r>
          </a:p>
        </p:txBody>
      </p:sp>
      <p:sp>
        <p:nvSpPr>
          <p:cNvPr id="2" name="Rectangle 1"/>
          <p:cNvSpPr/>
          <p:nvPr/>
        </p:nvSpPr>
        <p:spPr>
          <a:xfrm>
            <a:off x="450576" y="447055"/>
            <a:ext cx="54970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l-GR" sz="2800" b="1" dirty="0"/>
              <a:t>Përdorimi i emrave te markave</a:t>
            </a:r>
          </a:p>
        </p:txBody>
      </p:sp>
    </p:spTree>
    <p:extLst>
      <p:ext uri="{BB962C8B-B14F-4D97-AF65-F5344CB8AC3E}">
        <p14:creationId xmlns:p14="http://schemas.microsoft.com/office/powerpoint/2010/main" val="38701985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381000" y="462998"/>
            <a:ext cx="73913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dirty="0">
                <a:solidFill>
                  <a:srgbClr val="002060"/>
                </a:solidFill>
                <a:latin typeface="Cambria" panose="02040503050406030204" pitchFamily="18" charset="0"/>
                <a:ea typeface="Cambria" panose="02040503050406030204" pitchFamily="18" charset="0"/>
                <a:cs typeface="Arial" charset="0"/>
              </a:rPr>
              <a:t>Qëllimi i specifikimeve teknike</a:t>
            </a:r>
            <a:br>
              <a:rPr lang="sq-AL" altLang="en-US" sz="2800" b="1" dirty="0">
                <a:solidFill>
                  <a:srgbClr val="002060"/>
                </a:solidFill>
                <a:latin typeface="Cambria" panose="02040503050406030204" pitchFamily="18" charset="0"/>
                <a:ea typeface="Cambria" panose="02040503050406030204" pitchFamily="18" charset="0"/>
                <a:cs typeface="Arial" charset="0"/>
              </a:rPr>
            </a:br>
            <a:r>
              <a:rPr lang="sq-AL" altLang="en-US" sz="2000" b="1" kern="1200" dirty="0">
                <a:latin typeface="Cambria" panose="02040503050406030204" pitchFamily="18" charset="0"/>
                <a:ea typeface="Cambria" panose="02040503050406030204" pitchFamily="18" charset="0"/>
              </a:rPr>
              <a:t> </a:t>
            </a:r>
            <a:endParaRPr lang="sq-AL" altLang="en-US" sz="2000" b="1" kern="1200" dirty="0">
              <a:latin typeface="Cambria" panose="02040503050406030204" pitchFamily="18" charset="0"/>
              <a:ea typeface="Cambria" panose="02040503050406030204" pitchFamily="18" charset="0"/>
              <a:cs typeface="+mn-cs"/>
            </a:endParaRPr>
          </a:p>
        </p:txBody>
      </p:sp>
      <p:sp>
        <p:nvSpPr>
          <p:cNvPr id="5123" name="Rectangle 3"/>
          <p:cNvSpPr>
            <a:spLocks noGrp="1" noChangeArrowheads="1"/>
          </p:cNvSpPr>
          <p:nvPr>
            <p:ph idx="4294967295"/>
          </p:nvPr>
        </p:nvSpPr>
        <p:spPr>
          <a:xfrm>
            <a:off x="-34550" y="1557338"/>
            <a:ext cx="8568950" cy="2554545"/>
          </a:xfrm>
          <a:prstGeom prst="rect">
            <a:avLst/>
          </a:prstGeom>
        </p:spPr>
        <p:txBody>
          <a:bodyPr wrap="square">
            <a:spAutoFit/>
          </a:bodyPr>
          <a:lstStyle/>
          <a:p>
            <a:pPr marL="0" indent="0">
              <a:spcBef>
                <a:spcPts val="1200"/>
              </a:spcBef>
              <a:buNone/>
            </a:pPr>
            <a:r>
              <a:rPr lang="sq-AL" altLang="en-US" sz="2000" b="1" kern="1200" dirty="0">
                <a:latin typeface="Cambria" panose="02040503050406030204" pitchFamily="18" charset="0"/>
                <a:ea typeface="Cambria" panose="02040503050406030204" pitchFamily="18" charset="0"/>
              </a:rPr>
              <a:t>       Shkrimi </a:t>
            </a:r>
            <a:r>
              <a:rPr lang="en-US" altLang="en-US" sz="2000" b="1" kern="1200" dirty="0" err="1">
                <a:latin typeface="Cambria" panose="02040503050406030204" pitchFamily="18" charset="0"/>
                <a:ea typeface="Cambria" panose="02040503050406030204" pitchFamily="18" charset="0"/>
              </a:rPr>
              <a:t>i</a:t>
            </a:r>
            <a:r>
              <a:rPr lang="en-US" altLang="en-US" sz="2000" b="1" kern="1200" dirty="0">
                <a:latin typeface="Cambria" panose="02040503050406030204" pitchFamily="18" charset="0"/>
                <a:ea typeface="Cambria" panose="02040503050406030204" pitchFamily="18" charset="0"/>
              </a:rPr>
              <a:t> </a:t>
            </a:r>
            <a:r>
              <a:rPr lang="sq-AL" altLang="en-US" sz="2000" b="1" kern="1200" dirty="0">
                <a:latin typeface="Cambria" panose="02040503050406030204" pitchFamily="18" charset="0"/>
                <a:ea typeface="Cambria" panose="02040503050406030204" pitchFamily="18" charset="0"/>
              </a:rPr>
              <a:t>specifikimeve</a:t>
            </a:r>
            <a:r>
              <a:rPr lang="en-US" altLang="en-US" sz="2000" b="1" kern="1200" dirty="0">
                <a:latin typeface="Cambria" panose="02040503050406030204" pitchFamily="18" charset="0"/>
                <a:ea typeface="Cambria" panose="02040503050406030204" pitchFamily="18" charset="0"/>
              </a:rPr>
              <a:t> </a:t>
            </a:r>
            <a:r>
              <a:rPr lang="en-US" altLang="en-US" sz="2000" b="1" kern="1200" dirty="0" err="1">
                <a:latin typeface="Cambria" panose="02040503050406030204" pitchFamily="18" charset="0"/>
                <a:ea typeface="Cambria" panose="02040503050406030204" pitchFamily="18" charset="0"/>
              </a:rPr>
              <a:t>teknike</a:t>
            </a:r>
            <a:br>
              <a:rPr lang="sq-AL" altLang="en-US" sz="2000" b="1" dirty="0">
                <a:latin typeface="Cambria" panose="02040503050406030204" pitchFamily="18" charset="0"/>
                <a:ea typeface="Cambria" panose="02040503050406030204" pitchFamily="18" charset="0"/>
                <a:cs typeface="Arial" charset="0"/>
              </a:rPr>
            </a:b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buFont typeface="Wingdings" panose="05000000000000000000" pitchFamily="2" charset="2"/>
              <a:buChar char="§"/>
            </a:pPr>
            <a:r>
              <a:rPr lang="it-IT" altLang="en-US" sz="2000" dirty="0">
                <a:latin typeface="Cambria" panose="02040503050406030204" pitchFamily="18" charset="0"/>
                <a:ea typeface="Cambria" panose="02040503050406030204" pitchFamily="18" charset="0"/>
                <a:cs typeface="Verdana" panose="020B0604030504040204" pitchFamily="34" charset="0"/>
              </a:rPr>
              <a:t>Si t</a:t>
            </a:r>
            <a:r>
              <a:rPr lang="sq-AL" altLang="en-US" sz="2000" dirty="0">
                <a:latin typeface="Cambria" panose="02040503050406030204" pitchFamily="18" charset="0"/>
                <a:ea typeface="Cambria" panose="02040503050406030204" pitchFamily="18" charset="0"/>
                <a:cs typeface="Verdana" panose="020B0604030504040204" pitchFamily="34" charset="0"/>
              </a:rPr>
              <a:t>ë</a:t>
            </a:r>
            <a:r>
              <a:rPr lang="it-IT" altLang="en-US" sz="2000" dirty="0">
                <a:latin typeface="Cambria" panose="02040503050406030204" pitchFamily="18" charset="0"/>
                <a:ea typeface="Cambria" panose="02040503050406030204" pitchFamily="18" charset="0"/>
                <a:cs typeface="Verdana" panose="020B0604030504040204" pitchFamily="34" charset="0"/>
              </a:rPr>
              <a:t> merret  </a:t>
            </a:r>
          </a:p>
          <a:p>
            <a:pPr>
              <a:spcBef>
                <a:spcPts val="1200"/>
              </a:spcBef>
              <a:buFont typeface="Wingdings" panose="05000000000000000000" pitchFamily="2" charset="2"/>
              <a:buChar char="§"/>
            </a:pP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çka</a:t>
            </a:r>
            <a:r>
              <a:rPr lang="it-IT" altLang="en-US" sz="2000" dirty="0">
                <a:latin typeface="Cambria" panose="02040503050406030204" pitchFamily="18" charset="0"/>
                <a:ea typeface="Cambria" panose="02040503050406030204" pitchFamily="18" charset="0"/>
                <a:cs typeface="Verdana" panose="020B0604030504040204" pitchFamily="34" charset="0"/>
              </a:rPr>
              <a:t> dëshironi </a:t>
            </a:r>
          </a:p>
          <a:p>
            <a:pPr>
              <a:spcBef>
                <a:spcPts val="1200"/>
              </a:spcBef>
              <a:buFont typeface="Wingdings" panose="05000000000000000000" pitchFamily="2" charset="2"/>
              <a:buChar char="§"/>
            </a:pP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kur</a:t>
            </a:r>
            <a:r>
              <a:rPr lang="it-IT" altLang="en-US" sz="2000" dirty="0">
                <a:latin typeface="Cambria" panose="02040503050406030204" pitchFamily="18" charset="0"/>
                <a:ea typeface="Cambria" panose="02040503050406030204" pitchFamily="18" charset="0"/>
                <a:cs typeface="Verdana" panose="020B0604030504040204" pitchFamily="34" charset="0"/>
              </a:rPr>
              <a:t> e dëshironi atë </a:t>
            </a:r>
          </a:p>
          <a:p>
            <a:pPr>
              <a:spcBef>
                <a:spcPts val="1200"/>
              </a:spcBef>
              <a:buFont typeface="Wingdings" panose="05000000000000000000" pitchFamily="2" charset="2"/>
              <a:buChar char="§"/>
            </a:pPr>
            <a:r>
              <a:rPr lang="it-IT" altLang="en-US" sz="2000" dirty="0">
                <a:latin typeface="Cambria" panose="02040503050406030204" pitchFamily="18" charset="0"/>
                <a:ea typeface="Cambria" panose="02040503050406030204" pitchFamily="18" charset="0"/>
                <a:cs typeface="Verdana" panose="020B0604030504040204" pitchFamily="34" charset="0"/>
              </a:rPr>
              <a:t>n</a:t>
            </a:r>
            <a:r>
              <a:rPr lang="sq-AL" altLang="en-US" sz="2000" dirty="0">
                <a:latin typeface="Cambria" panose="02040503050406030204" pitchFamily="18" charset="0"/>
                <a:ea typeface="Cambria" panose="02040503050406030204" pitchFamily="18" charset="0"/>
                <a:cs typeface="Verdana" panose="020B0604030504040204" pitchFamily="34" charset="0"/>
              </a:rPr>
              <a:t>ë</a:t>
            </a:r>
            <a:r>
              <a:rPr lang="it-IT" altLang="en-US" sz="2000" dirty="0">
                <a:latin typeface="Cambria" panose="02040503050406030204" pitchFamily="18" charset="0"/>
                <a:ea typeface="Cambria" panose="02040503050406030204" pitchFamily="18" charset="0"/>
                <a:cs typeface="Verdana" panose="020B0604030504040204" pitchFamily="34" charset="0"/>
              </a:rPr>
              <a:t> “</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vlerën m</a:t>
            </a:r>
            <a:r>
              <a:rPr lang="sq-AL"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ë</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 t</a:t>
            </a:r>
            <a:r>
              <a:rPr lang="sq-AL"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ë</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 mirë</a:t>
            </a:r>
            <a:r>
              <a:rPr lang="it-IT" altLang="en-US" sz="2000" dirty="0">
                <a:latin typeface="Cambria" panose="02040503050406030204" pitchFamily="18" charset="0"/>
                <a:ea typeface="Cambria" panose="02040503050406030204" pitchFamily="18" charset="0"/>
                <a:cs typeface="Verdana" panose="020B0604030504040204" pitchFamily="34" charset="0"/>
              </a:rPr>
              <a:t>”.</a:t>
            </a:r>
            <a:endParaRPr lang="en-US"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2835751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467544" y="479307"/>
            <a:ext cx="51171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Përdorimi </a:t>
            </a:r>
            <a:r>
              <a:rPr lang="en-US" altLang="en-US" sz="2800" b="1" kern="1200" dirty="0">
                <a:latin typeface="Verdana" pitchFamily="34" charset="0"/>
                <a:ea typeface="+mn-ea"/>
                <a:cs typeface="+mn-cs"/>
              </a:rPr>
              <a:t>i</a:t>
            </a:r>
            <a:r>
              <a:rPr lang="sq-AL" altLang="en-US" sz="2800" b="1" kern="1200" dirty="0">
                <a:latin typeface="Verdana" pitchFamily="34" charset="0"/>
                <a:ea typeface="+mn-ea"/>
                <a:cs typeface="+mn-cs"/>
              </a:rPr>
              <a:t> standardeve</a:t>
            </a:r>
          </a:p>
        </p:txBody>
      </p:sp>
      <p:sp>
        <p:nvSpPr>
          <p:cNvPr id="4" name="Rectangle 3"/>
          <p:cNvSpPr txBox="1">
            <a:spLocks noChangeArrowheads="1"/>
          </p:cNvSpPr>
          <p:nvPr/>
        </p:nvSpPr>
        <p:spPr>
          <a:xfrm>
            <a:off x="216024" y="945296"/>
            <a:ext cx="8820472" cy="5940088"/>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spcBef>
                <a:spcPts val="600"/>
              </a:spcBef>
              <a:buFont typeface="Wingdings" pitchFamily="2" charset="2"/>
              <a:buNone/>
            </a:pPr>
            <a:endParaRPr lang="en-US" altLang="el-GR" sz="2400" kern="0" dirty="0">
              <a:latin typeface="Verdana" panose="020B0604030504040204" pitchFamily="34" charset="0"/>
              <a:ea typeface="Verdana" panose="020B0604030504040204" pitchFamily="34" charset="0"/>
              <a:cs typeface="Verdana" panose="020B0604030504040204" pitchFamily="34" charset="0"/>
            </a:endParaRPr>
          </a:p>
          <a:p>
            <a:pPr marL="457200" indent="-457200" algn="just">
              <a:spcBef>
                <a:spcPts val="600"/>
              </a:spcBef>
            </a:pPr>
            <a:endParaRPr lang="en-US" altLang="el-GR" sz="2400" kern="0" dirty="0">
              <a:latin typeface="Verdana" panose="020B0604030504040204" pitchFamily="34" charset="0"/>
              <a:ea typeface="Verdana" panose="020B0604030504040204" pitchFamily="34" charset="0"/>
              <a:cs typeface="Verdana" panose="020B0604030504040204" pitchFamily="34" charset="0"/>
            </a:endParaRPr>
          </a:p>
          <a:p>
            <a:pPr marL="457200" indent="-457200" algn="just">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Aq sa është e mundur, Autoriteti kontraktues do të specifikojë </a:t>
            </a:r>
            <a:r>
              <a:rPr lang="sq-AL" altLang="el-GR" sz="2400" b="1" kern="0" dirty="0">
                <a:latin typeface="Verdana" panose="020B0604030504040204" pitchFamily="34" charset="0"/>
                <a:ea typeface="Verdana" panose="020B0604030504040204" pitchFamily="34" charset="0"/>
                <a:cs typeface="Verdana" panose="020B0604030504040204" pitchFamily="34" charset="0"/>
              </a:rPr>
              <a:t>standardet e pranuara </a:t>
            </a:r>
            <a:r>
              <a:rPr lang="sq-AL" altLang="el-GR" sz="2400" b="1" kern="0" dirty="0" err="1">
                <a:latin typeface="Verdana" panose="020B0604030504040204" pitchFamily="34" charset="0"/>
                <a:ea typeface="Verdana" panose="020B0604030504040204" pitchFamily="34" charset="0"/>
                <a:cs typeface="Verdana" panose="020B0604030504040204" pitchFamily="34" charset="0"/>
              </a:rPr>
              <a:t>ndërkombëtarisht</a:t>
            </a:r>
            <a:r>
              <a:rPr lang="sq-AL" altLang="el-GR" sz="2400" b="1" kern="0" dirty="0">
                <a:latin typeface="Verdana" panose="020B0604030504040204" pitchFamily="34" charset="0"/>
                <a:ea typeface="Verdana" panose="020B0604030504040204" pitchFamily="34" charset="0"/>
                <a:cs typeface="Verdana" panose="020B0604030504040204" pitchFamily="34" charset="0"/>
              </a:rPr>
              <a:t> </a:t>
            </a:r>
            <a:r>
              <a:rPr lang="sq-AL" altLang="el-GR" sz="2400" kern="0" dirty="0">
                <a:latin typeface="Verdana" panose="020B0604030504040204" pitchFamily="34" charset="0"/>
                <a:ea typeface="Verdana" panose="020B0604030504040204" pitchFamily="34" charset="0"/>
                <a:cs typeface="Verdana" panose="020B0604030504040204" pitchFamily="34" charset="0"/>
              </a:rPr>
              <a:t>siç janë ato të lëshuara nga ISO me të cilat mallrat, punët ose shërbimet  do te prokurohen</a:t>
            </a:r>
            <a:r>
              <a:rPr lang="en-US" altLang="el-GR" sz="2400" kern="0" dirty="0">
                <a:latin typeface="Verdana" panose="020B0604030504040204" pitchFamily="34" charset="0"/>
                <a:ea typeface="Verdana" panose="020B0604030504040204" pitchFamily="34" charset="0"/>
                <a:cs typeface="Verdana" panose="020B0604030504040204" pitchFamily="34" charset="0"/>
              </a:rPr>
              <a:t>;</a:t>
            </a:r>
            <a:r>
              <a:rPr lang="sq-AL" altLang="el-GR" sz="2400" kern="0" dirty="0">
                <a:latin typeface="Verdana" panose="020B0604030504040204" pitchFamily="34" charset="0"/>
                <a:ea typeface="Verdana" panose="020B0604030504040204" pitchFamily="34" charset="0"/>
                <a:cs typeface="Verdana" panose="020B0604030504040204" pitchFamily="34" charset="0"/>
              </a:rPr>
              <a:t> </a:t>
            </a:r>
          </a:p>
          <a:p>
            <a:pPr marL="457200" indent="-457200" algn="just">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Ku standardet e tilla ndërkombëtare nuk janë në dispozicion apo janë të papërshtatshme, </a:t>
            </a:r>
            <a:r>
              <a:rPr lang="sq-AL" altLang="el-GR" sz="2400" b="1" kern="0" dirty="0">
                <a:latin typeface="Verdana" panose="020B0604030504040204" pitchFamily="34" charset="0"/>
                <a:ea typeface="Verdana" panose="020B0604030504040204" pitchFamily="34" charset="0"/>
                <a:cs typeface="Verdana" panose="020B0604030504040204" pitchFamily="34" charset="0"/>
              </a:rPr>
              <a:t>mund të specifikohen standardet kombëtare</a:t>
            </a:r>
            <a:r>
              <a:rPr lang="en-US" altLang="el-GR" sz="2400" b="1" kern="0" dirty="0">
                <a:latin typeface="Verdana" panose="020B0604030504040204" pitchFamily="34" charset="0"/>
                <a:ea typeface="Verdana" panose="020B0604030504040204" pitchFamily="34" charset="0"/>
                <a:cs typeface="Verdana" panose="020B0604030504040204" pitchFamily="34" charset="0"/>
              </a:rPr>
              <a:t>;</a:t>
            </a:r>
            <a:endParaRPr lang="sq-AL" altLang="el-GR" sz="2400" b="1" kern="0" dirty="0">
              <a:latin typeface="Verdana" panose="020B0604030504040204" pitchFamily="34" charset="0"/>
              <a:ea typeface="Verdana" panose="020B0604030504040204" pitchFamily="34" charset="0"/>
              <a:cs typeface="Verdana" panose="020B0604030504040204" pitchFamily="34" charset="0"/>
            </a:endParaRPr>
          </a:p>
          <a:p>
            <a:pPr marL="457200" indent="-457200">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Në të gjitha rastet, specifikimet deklarojnë se mallrat, punët ose shërbimet te cilat përmbushin standarde të tjera, të cilat premtojnë </a:t>
            </a:r>
            <a:r>
              <a:rPr lang="sq-AL" altLang="el-GR" sz="2400" b="1" kern="0" dirty="0">
                <a:latin typeface="Verdana" panose="020B0604030504040204" pitchFamily="34" charset="0"/>
                <a:ea typeface="Verdana" panose="020B0604030504040204" pitchFamily="34" charset="0"/>
                <a:cs typeface="Verdana" panose="020B0604030504040204" pitchFamily="34" charset="0"/>
              </a:rPr>
              <a:t>të paktën ekuivalencë të konsiderueshme</a:t>
            </a:r>
            <a:r>
              <a:rPr lang="sq-AL" altLang="el-GR" sz="2400" kern="0" dirty="0">
                <a:latin typeface="Verdana" panose="020B0604030504040204" pitchFamily="34" charset="0"/>
                <a:ea typeface="Verdana" panose="020B0604030504040204" pitchFamily="34" charset="0"/>
                <a:cs typeface="Verdana" panose="020B0604030504040204" pitchFamily="34" charset="0"/>
              </a:rPr>
              <a:t>, do të pranohen gjithashtu.</a:t>
            </a:r>
          </a:p>
        </p:txBody>
      </p:sp>
    </p:spTree>
    <p:extLst>
      <p:ext uri="{BB962C8B-B14F-4D97-AF65-F5344CB8AC3E}">
        <p14:creationId xmlns:p14="http://schemas.microsoft.com/office/powerpoint/2010/main" val="291251821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762000"/>
            <a:ext cx="8812088" cy="5832366"/>
          </a:xfrm>
          <a:prstGeom prst="rect">
            <a:avLst/>
          </a:prstGeom>
        </p:spPr>
        <p:txBody>
          <a:bodyPr wrap="square">
            <a:spAutoFit/>
          </a:bodyPr>
          <a:lstStyle/>
          <a:p>
            <a:pPr marL="0" indent="0">
              <a:spcBef>
                <a:spcPts val="600"/>
              </a:spcBef>
              <a:buFont typeface="Wingdings" pitchFamily="2" charset="2"/>
              <a:buNone/>
            </a:pPr>
            <a:endParaRPr lang="en-US" altLang="el-GR" sz="2200" kern="0" dirty="0">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Specifikimet përbëjnë standardet kundër të cilit Autoriteti Kontraktues do të verifikoj reagimin teknik të ofertave. Prandaj, specifikimet e mirë-përcaktuara lehtësojnë përgatitjen e ofertave të përgjegjshme nga ofertuesit, si dhe ekzaminimin e drejtë përpara dhe krahasimin e ofertave nga ana e Autoritetit Kontraktues.</a:t>
            </a: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Vizatimet duhet të jenë në përputhje me tekstin e specifikimeve, dhe do të caktohet një rend i përparësisë në mes të dyve. </a:t>
            </a: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Kur AK kërkon që ofertuesi jep  në ofertën e tij oraret teknike, ose informacione të tjera teknike, AK do të specifikojë në detaje natyrën dhe shtrirjen e informacionit të kërkuar dhe mënyrën në të cilën ajo duhet të paraqitet nga ofertuesi në ofertën e saj.</a:t>
            </a:r>
          </a:p>
        </p:txBody>
      </p:sp>
      <p:sp>
        <p:nvSpPr>
          <p:cNvPr id="3" name="Rectangle 1026"/>
          <p:cNvSpPr txBox="1">
            <a:spLocks noChangeArrowheads="1"/>
          </p:cNvSpPr>
          <p:nvPr/>
        </p:nvSpPr>
        <p:spPr>
          <a:xfrm>
            <a:off x="467544" y="479307"/>
            <a:ext cx="26260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Konsistenca</a:t>
            </a:r>
          </a:p>
        </p:txBody>
      </p:sp>
    </p:spTree>
    <p:extLst>
      <p:ext uri="{BB962C8B-B14F-4D97-AF65-F5344CB8AC3E}">
        <p14:creationId xmlns:p14="http://schemas.microsoft.com/office/powerpoint/2010/main" val="35758604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40295"/>
            <a:ext cx="65982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Devijimet e mëdha dhe te vogla</a:t>
            </a:r>
          </a:p>
        </p:txBody>
      </p:sp>
      <p:sp>
        <p:nvSpPr>
          <p:cNvPr id="4" name="Rectangle 3"/>
          <p:cNvSpPr/>
          <p:nvPr/>
        </p:nvSpPr>
        <p:spPr>
          <a:xfrm>
            <a:off x="179512" y="1124744"/>
            <a:ext cx="8784976" cy="5201424"/>
          </a:xfrm>
          <a:prstGeom prst="rect">
            <a:avLst/>
          </a:prstGeom>
        </p:spPr>
        <p:txBody>
          <a:bodyPr wrap="square">
            <a:spAutoFit/>
          </a:bodyPr>
          <a:lstStyle/>
          <a:p>
            <a:pPr marL="457200" indent="-457200">
              <a:spcBef>
                <a:spcPts val="600"/>
              </a:spcBef>
              <a:buFont typeface="Arial" pitchFamily="34" charset="0"/>
              <a:buChar char="•"/>
            </a:pPr>
            <a:endParaRPr lang="en-US" sz="2400" dirty="0"/>
          </a:p>
          <a:p>
            <a:pPr marL="457200" indent="-457200">
              <a:spcBef>
                <a:spcPts val="600"/>
              </a:spcBef>
              <a:buFont typeface="Arial" pitchFamily="34" charset="0"/>
              <a:buChar char="•"/>
            </a:pPr>
            <a:endParaRPr lang="en-US" sz="2400" dirty="0"/>
          </a:p>
          <a:p>
            <a:pPr marL="457200" indent="-457200">
              <a:spcBef>
                <a:spcPts val="600"/>
              </a:spcBef>
              <a:buFont typeface="Arial" pitchFamily="34" charset="0"/>
              <a:buChar char="•"/>
            </a:pPr>
            <a:r>
              <a:rPr lang="sq-AL" sz="2400" dirty="0"/>
              <a:t>Si një rregull i përgjithshëm mund të thuhet se: Një tender është i përgjegjshëm nëse i plotëson nevojat e prokurimit të AK </a:t>
            </a:r>
            <a:r>
              <a:rPr lang="sq-AL" sz="2400" b="1" dirty="0"/>
              <a:t>pavarësisht devijime të vogla në specifikimet, </a:t>
            </a:r>
            <a:r>
              <a:rPr lang="sq-AL" sz="2400" dirty="0"/>
              <a:t>të cilat nuk ndikojnë në objektin e prokurimit dhe të cilat mund të llogariten lehtësisht nga AK.</a:t>
            </a:r>
          </a:p>
          <a:p>
            <a:pPr marL="457200" indent="-457200">
              <a:spcBef>
                <a:spcPts val="600"/>
              </a:spcBef>
            </a:pPr>
            <a:endParaRPr lang="sq-AL" sz="2400" dirty="0"/>
          </a:p>
          <a:p>
            <a:pPr marL="457200" indent="-457200">
              <a:spcBef>
                <a:spcPts val="600"/>
              </a:spcBef>
              <a:buFont typeface="Arial" pitchFamily="34" charset="0"/>
              <a:buChar char="•"/>
            </a:pPr>
            <a:r>
              <a:rPr lang="sq-AL" sz="2400" dirty="0"/>
              <a:t>Vendimi se një devijim nga specifikimet është </a:t>
            </a:r>
            <a:r>
              <a:rPr lang="en-US" sz="2400" dirty="0"/>
              <a:t>i</a:t>
            </a:r>
            <a:r>
              <a:rPr lang="sq-AL" sz="2400" dirty="0"/>
              <a:t> madh ose i vogël </a:t>
            </a:r>
            <a:r>
              <a:rPr lang="sq-AL" sz="2400" b="1" dirty="0"/>
              <a:t>qëndron vetëm me Komisionin Vlerësues </a:t>
            </a:r>
            <a:r>
              <a:rPr lang="sq-AL" sz="2400" dirty="0"/>
              <a:t>të AK. Çfarëdo vendimi qe merret, AK (bazuar në rekomandimin e Komisionit Vlerësues) duhet të jetë gjithmonë </a:t>
            </a:r>
            <a:r>
              <a:rPr lang="sq-AL" sz="2400" b="1" dirty="0"/>
              <a:t>në gjendje të ofrojë arsyetim të plotë.</a:t>
            </a:r>
          </a:p>
        </p:txBody>
      </p:sp>
    </p:spTree>
    <p:extLst>
      <p:ext uri="{BB962C8B-B14F-4D97-AF65-F5344CB8AC3E}">
        <p14:creationId xmlns:p14="http://schemas.microsoft.com/office/powerpoint/2010/main" val="38916823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052736"/>
            <a:ext cx="8784976" cy="5201424"/>
          </a:xfrm>
          <a:prstGeom prst="rect">
            <a:avLst/>
          </a:prstGeom>
        </p:spPr>
        <p:txBody>
          <a:bodyPr wrap="square">
            <a:spAutoFit/>
          </a:bodyPr>
          <a:lstStyle/>
          <a:p>
            <a:pPr marL="457200" indent="-457200">
              <a:spcBef>
                <a:spcPts val="600"/>
              </a:spcBef>
              <a:buFont typeface="Wingdings" pitchFamily="2" charset="2"/>
              <a:buChar char="§"/>
            </a:pPr>
            <a:endParaRPr lang="en-US" altLang="el-GR" sz="2400" dirty="0"/>
          </a:p>
          <a:p>
            <a:pPr marL="457200" indent="-457200">
              <a:spcBef>
                <a:spcPts val="600"/>
              </a:spcBef>
              <a:buFont typeface="Wingdings" pitchFamily="2" charset="2"/>
              <a:buChar char="§"/>
            </a:pPr>
            <a:r>
              <a:rPr lang="sq-AL" altLang="el-GR" sz="2400" dirty="0"/>
              <a:t>Specifikimet do të përdorin praktikat më të mira. </a:t>
            </a:r>
          </a:p>
          <a:p>
            <a:pPr marL="457200" indent="-457200">
              <a:spcBef>
                <a:spcPts val="600"/>
              </a:spcBef>
              <a:buFont typeface="Wingdings" pitchFamily="2" charset="2"/>
              <a:buChar char="§"/>
            </a:pPr>
            <a:r>
              <a:rPr lang="sq-AL" altLang="el-GR" sz="2400" dirty="0"/>
              <a:t>Mostrat e specifikimeve nga prokurimet e ngjashme të suksesshme në të njëjtin vend apo sektor mund të sigurojnë një bazë të shëndoshë për hartim.</a:t>
            </a:r>
          </a:p>
          <a:p>
            <a:pPr marL="457200" indent="-457200">
              <a:spcBef>
                <a:spcPts val="600"/>
              </a:spcBef>
              <a:buFont typeface="Wingdings" pitchFamily="2" charset="2"/>
              <a:buChar char="§"/>
            </a:pPr>
            <a:r>
              <a:rPr lang="sq-AL" altLang="el-GR" sz="2400" b="1" dirty="0"/>
              <a:t>Specifikimi është një proces prokurimi i fazës se zgjedhjes se produktit</a:t>
            </a:r>
            <a:r>
              <a:rPr lang="sq-AL" altLang="el-GR" sz="2400" dirty="0"/>
              <a:t>. Investimi n</a:t>
            </a:r>
            <a:r>
              <a:rPr lang="en-US" altLang="el-GR" sz="2400" dirty="0"/>
              <a:t>ë</a:t>
            </a:r>
            <a:r>
              <a:rPr lang="sq-AL" altLang="el-GR" sz="2400" dirty="0"/>
              <a:t> kohë në marrjen e drejtë t</a:t>
            </a:r>
            <a:r>
              <a:rPr lang="en-US" altLang="el-GR" sz="2400" dirty="0"/>
              <a:t>ë</a:t>
            </a:r>
            <a:r>
              <a:rPr lang="sq-AL" altLang="el-GR" sz="2400" dirty="0"/>
              <a:t> specifikimit në lidhje me kërkesat do të paguhet përsëri gjatë dorëzimit të mallrave / punimeve / shërbimeve në fazën e procedimit.</a:t>
            </a:r>
          </a:p>
          <a:p>
            <a:pPr marL="457200" indent="-457200">
              <a:spcBef>
                <a:spcPts val="600"/>
              </a:spcBef>
              <a:buFont typeface="Wingdings" pitchFamily="2" charset="2"/>
              <a:buChar char="§"/>
            </a:pPr>
            <a:r>
              <a:rPr lang="sq-AL" altLang="el-GR" sz="2400" b="1" dirty="0"/>
              <a:t>Menaxhimi i kontratës do të jetë më pak problematike, nëse specifikimi i plotëson nevojat reale të Autoritetit Kontraktues.</a:t>
            </a:r>
            <a:endParaRPr lang="sq-AL" altLang="el-GR" sz="2400" dirty="0"/>
          </a:p>
        </p:txBody>
      </p:sp>
      <p:sp>
        <p:nvSpPr>
          <p:cNvPr id="3" name="Rectangle 1026"/>
          <p:cNvSpPr txBox="1">
            <a:spLocks noChangeArrowheads="1"/>
          </p:cNvSpPr>
          <p:nvPr/>
        </p:nvSpPr>
        <p:spPr>
          <a:xfrm>
            <a:off x="467544" y="479307"/>
            <a:ext cx="43508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Praktikat m</a:t>
            </a:r>
            <a:r>
              <a:rPr lang="en-US" altLang="en-US" sz="2800" b="1" kern="1200" dirty="0">
                <a:latin typeface="Verdana" pitchFamily="34" charset="0"/>
                <a:ea typeface="+mn-ea"/>
                <a:cs typeface="+mn-cs"/>
              </a:rPr>
              <a:t>ë</a:t>
            </a:r>
            <a:r>
              <a:rPr lang="sq-AL" altLang="en-US" sz="2800" b="1" kern="1200" dirty="0">
                <a:latin typeface="Verdana" pitchFamily="34" charset="0"/>
                <a:ea typeface="+mn-ea"/>
                <a:cs typeface="+mn-cs"/>
              </a:rPr>
              <a:t> t</a:t>
            </a:r>
            <a:r>
              <a:rPr lang="en-US" altLang="en-US" sz="2800" b="1" kern="1200" dirty="0">
                <a:latin typeface="Verdana" pitchFamily="34" charset="0"/>
                <a:ea typeface="+mn-ea"/>
                <a:cs typeface="+mn-cs"/>
              </a:rPr>
              <a:t>ë</a:t>
            </a:r>
            <a:r>
              <a:rPr lang="sq-AL" altLang="en-US" sz="2800" b="1" kern="1200" dirty="0">
                <a:latin typeface="Verdana" pitchFamily="34" charset="0"/>
                <a:ea typeface="+mn-ea"/>
                <a:cs typeface="+mn-cs"/>
              </a:rPr>
              <a:t> mira</a:t>
            </a:r>
          </a:p>
        </p:txBody>
      </p:sp>
    </p:spTree>
    <p:extLst>
      <p:ext uri="{BB962C8B-B14F-4D97-AF65-F5344CB8AC3E}">
        <p14:creationId xmlns:p14="http://schemas.microsoft.com/office/powerpoint/2010/main" val="2430324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838200"/>
            <a:ext cx="8712968" cy="5724644"/>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Edhe me njohuri të plotë të bazave të prokurimit publik, disa ofertues do të përpiqet të punojnë me kontaktet e tyre në AK për të zhvilluar specifikimet në një mënyrë që më së miri lejon ofertën e tyre për të qenë e përzgjedhur. </a:t>
            </a:r>
          </a:p>
          <a:p>
            <a:pPr algn="just">
              <a:spcBef>
                <a:spcPts val="600"/>
              </a:spcBef>
            </a:pPr>
            <a:endParaRPr lang="sq-AL"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Ky mund të jetë një proces i hapur ose i fshehtë.</a:t>
            </a:r>
          </a:p>
          <a:p>
            <a:pPr algn="just">
              <a:spcBef>
                <a:spcPts val="600"/>
              </a:spcBef>
            </a:pPr>
            <a:endParaRPr lang="sq-AL"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Disa ofertues madje ofrojnë ndihme për zyrtarët e zënë te prokurimit ne shkrimin e specifikimet. Megjithatë, ajo është shpesh tek specialistët teknikë te cilët janë me te lehtë për tu ndikuar dhe AK duhet të paralajmërojë zyrtarët e prokurimit kundër pranimit te praktikave të tilla.</a:t>
            </a:r>
            <a:r>
              <a:rPr lang="en-US" sz="2400" dirty="0">
                <a:solidFill>
                  <a:srgbClr val="000000"/>
                </a:solidFill>
                <a:ea typeface="Verdana" panose="020B0604030504040204" pitchFamily="34" charset="0"/>
                <a:cs typeface="Verdana" panose="020B0604030504040204" pitchFamily="34" charset="0"/>
              </a:rPr>
              <a:t>	</a:t>
            </a:r>
          </a:p>
        </p:txBody>
      </p:sp>
      <p:sp>
        <p:nvSpPr>
          <p:cNvPr id="3" name="Rectangle 2"/>
          <p:cNvSpPr/>
          <p:nvPr/>
        </p:nvSpPr>
        <p:spPr>
          <a:xfrm>
            <a:off x="460040" y="467504"/>
            <a:ext cx="47371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Potencial për korrupsionin</a:t>
            </a:r>
          </a:p>
        </p:txBody>
      </p:sp>
    </p:spTree>
    <p:extLst>
      <p:ext uri="{BB962C8B-B14F-4D97-AF65-F5344CB8AC3E}">
        <p14:creationId xmlns:p14="http://schemas.microsoft.com/office/powerpoint/2010/main" val="27807978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51520" y="980728"/>
            <a:ext cx="8712968" cy="5386090"/>
          </a:xfrm>
          <a:prstGeom prst="rect">
            <a:avLst/>
          </a:prstGeom>
        </p:spPr>
        <p:txBody>
          <a:bodyPr wrap="square">
            <a:spAutoFit/>
          </a:bodyPr>
          <a:lstStyle/>
          <a:p>
            <a:pPr>
              <a:spcBef>
                <a:spcPts val="600"/>
              </a:spcBef>
            </a:pPr>
            <a:endParaRPr lang="en-US" sz="2200" noProof="1">
              <a:solidFill>
                <a:srgbClr val="000000"/>
              </a:solidFill>
              <a:ea typeface="Verdana" panose="020B0604030504040204" pitchFamily="34" charset="0"/>
              <a:cs typeface="Verdana" panose="020B0604030504040204" pitchFamily="34" charset="0"/>
            </a:endParaRPr>
          </a:p>
          <a:p>
            <a:pPr>
              <a:spcBef>
                <a:spcPts val="600"/>
              </a:spcBef>
            </a:pPr>
            <a:r>
              <a:rPr lang="sq-AL" sz="2200" noProof="1">
                <a:solidFill>
                  <a:srgbClr val="000000"/>
                </a:solidFill>
                <a:ea typeface="Verdana" panose="020B0604030504040204" pitchFamily="34" charset="0"/>
                <a:cs typeface="Verdana" panose="020B0604030504040204" pitchFamily="34" charset="0"/>
              </a:rPr>
              <a:t>Kur t</a:t>
            </a:r>
            <a:r>
              <a:rPr lang="en-US" sz="2200" noProof="1">
                <a:solidFill>
                  <a:srgbClr val="000000"/>
                </a:solidFill>
                <a:ea typeface="Verdana" panose="020B0604030504040204" pitchFamily="34" charset="0"/>
                <a:cs typeface="Verdana" panose="020B0604030504040204" pitchFamily="34" charset="0"/>
              </a:rPr>
              <a:t>ë</a:t>
            </a:r>
            <a:r>
              <a:rPr lang="sq-AL" sz="2200" noProof="1">
                <a:solidFill>
                  <a:srgbClr val="000000"/>
                </a:solidFill>
                <a:ea typeface="Verdana" panose="020B0604030504040204" pitchFamily="34" charset="0"/>
                <a:cs typeface="Verdana" panose="020B0604030504040204" pitchFamily="34" charset="0"/>
              </a:rPr>
              <a:t> shkruani specifikimet, duhet të merren në konsideratë:</a:t>
            </a:r>
          </a:p>
          <a:p>
            <a:pPr marL="342900" indent="-342900" eaLnBrk="0" hangingPunct="0">
              <a:lnSpc>
                <a:spcPct val="90000"/>
              </a:lnSpc>
              <a:spcBef>
                <a:spcPts val="120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Përdorni gjuhë të thjeshtë, mos e përdorin si "në shtëpi", ose zhargon teknik, kur nuk është e nevojshme apo e justifikuar. Mos prisni q</a:t>
            </a:r>
            <a:r>
              <a:rPr lang="en-US" sz="2200" noProof="1">
                <a:ea typeface="Verdana" panose="020B0604030504040204" pitchFamily="34" charset="0"/>
                <a:cs typeface="Verdana" panose="020B0604030504040204" pitchFamily="34" charset="0"/>
              </a:rPr>
              <a:t>ë</a:t>
            </a:r>
            <a:r>
              <a:rPr lang="sq-AL" sz="2200" noProof="1">
                <a:ea typeface="Verdana" panose="020B0604030504040204" pitchFamily="34" charset="0"/>
                <a:cs typeface="Verdana" panose="020B0604030504040204" pitchFamily="34" charset="0"/>
              </a:rPr>
              <a:t> specifikimet t</a:t>
            </a:r>
            <a:r>
              <a:rPr lang="en-US" sz="2200" noProof="1">
                <a:ea typeface="Verdana" panose="020B0604030504040204" pitchFamily="34" charset="0"/>
                <a:cs typeface="Verdana" panose="020B0604030504040204" pitchFamily="34" charset="0"/>
              </a:rPr>
              <a:t>ë</a:t>
            </a:r>
            <a:r>
              <a:rPr lang="sq-AL" sz="2200" noProof="1">
                <a:ea typeface="Verdana" panose="020B0604030504040204" pitchFamily="34" charset="0"/>
                <a:cs typeface="Verdana" panose="020B0604030504040204" pitchFamily="34" charset="0"/>
              </a:rPr>
              <a:t> lexohen vetëm nga ekspertët;</a:t>
            </a:r>
          </a:p>
          <a:p>
            <a:pPr marL="342900" indent="-342900" eaLnBrk="0" hangingPunct="0">
              <a:lnSpc>
                <a:spcPct val="90000"/>
              </a:lnSpc>
              <a:spcBef>
                <a:spcPts val="120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Shmangni fjalët ose frazat që nuk janë specifike apo që mund të çojnë në paqartësi, p.sh:</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Duhet…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Ndoshta…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Normal…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Arsyeshme…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Përafërsisht…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Mund te…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E mundshme…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Nuk ka gjasa të…</a:t>
            </a:r>
          </a:p>
        </p:txBody>
      </p:sp>
      <p:sp>
        <p:nvSpPr>
          <p:cNvPr id="2" name="Rectangle 1"/>
          <p:cNvSpPr/>
          <p:nvPr/>
        </p:nvSpPr>
        <p:spPr>
          <a:xfrm>
            <a:off x="462269" y="467412"/>
            <a:ext cx="67954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a:t>
            </a:r>
            <a:r>
              <a:rPr lang="sq-AL" sz="2800" b="1" dirty="0" err="1"/>
              <a:t>shk</a:t>
            </a:r>
            <a:r>
              <a:rPr lang="en-US" sz="2800" b="1" dirty="0" err="1"/>
              <a:t>rimin</a:t>
            </a:r>
            <a:r>
              <a:rPr lang="sq-AL" sz="2800" b="1" dirty="0"/>
              <a:t> e specifikimeve </a:t>
            </a:r>
          </a:p>
        </p:txBody>
      </p:sp>
    </p:spTree>
    <p:extLst>
      <p:ext uri="{BB962C8B-B14F-4D97-AF65-F5344CB8AC3E}">
        <p14:creationId xmlns:p14="http://schemas.microsoft.com/office/powerpoint/2010/main" val="24640110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980728"/>
            <a:ext cx="8712968" cy="5893921"/>
          </a:xfrm>
          <a:prstGeom prst="rect">
            <a:avLst/>
          </a:prstGeom>
        </p:spPr>
        <p:txBody>
          <a:bodyPr wrap="square">
            <a:spAutoFit/>
          </a:bodyPr>
          <a:lstStyle/>
          <a:p>
            <a:pPr marL="342900" indent="-342900" eaLnBrk="0" hangingPunct="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gjithmonë terminologjinë n</a:t>
            </a:r>
            <a:r>
              <a:rPr lang="en-US" sz="2400" dirty="0">
                <a:ea typeface="Verdana" panose="020B0604030504040204" pitchFamily="34" charset="0"/>
                <a:cs typeface="Verdana" panose="020B0604030504040204" pitchFamily="34" charset="0"/>
              </a:rPr>
              <a:t>ë</a:t>
            </a:r>
            <a:r>
              <a:rPr lang="sq-AL" sz="2400" dirty="0">
                <a:ea typeface="Verdana" panose="020B0604030504040204" pitchFamily="34" charset="0"/>
                <a:cs typeface="Verdana" panose="020B0604030504040204" pitchFamily="34" charset="0"/>
              </a:rPr>
              <a:t> përputhje </a:t>
            </a:r>
          </a:p>
          <a:p>
            <a:pPr marL="800100" lvl="1" indent="-342900" eaLnBrk="0" hangingPunct="0">
              <a:spcBef>
                <a:spcPts val="600"/>
              </a:spcBef>
              <a:buClr>
                <a:schemeClr val="bg2"/>
              </a:buClr>
              <a:buSzPct val="75000"/>
              <a:buFont typeface="Courier New" pitchFamily="49" charset="0"/>
              <a:buChar char="o"/>
            </a:pPr>
            <a:r>
              <a:rPr lang="pt-BR" sz="2400" dirty="0">
                <a:ea typeface="Verdana" panose="020B0604030504040204" pitchFamily="34" charset="0"/>
                <a:cs typeface="Verdana" panose="020B0604030504040204" pitchFamily="34" charset="0"/>
              </a:rPr>
              <a:t>Tenderuesi, Propozuesi, Ofertuesi (para dorëzimit)</a:t>
            </a:r>
            <a:endParaRPr lang="en-US" sz="2400" dirty="0">
              <a:ea typeface="Verdana" panose="020B0604030504040204" pitchFamily="34" charset="0"/>
              <a:cs typeface="Verdana" panose="020B0604030504040204" pitchFamily="34" charset="0"/>
            </a:endParaRPr>
          </a:p>
          <a:p>
            <a:pPr marL="800100" lvl="1" indent="-342900" eaLnBrk="0" hangingPunct="0">
              <a:spcBef>
                <a:spcPts val="600"/>
              </a:spcBef>
              <a:buClr>
                <a:schemeClr val="bg2"/>
              </a:buClr>
              <a:buSzPct val="75000"/>
              <a:buFont typeface="Courier New" pitchFamily="49" charset="0"/>
              <a:buChar char="o"/>
            </a:pPr>
            <a:r>
              <a:rPr lang="sq-AL" sz="2400" dirty="0">
                <a:ea typeface="Verdana" panose="020B0604030504040204" pitchFamily="34" charset="0"/>
                <a:cs typeface="Verdana" panose="020B0604030504040204" pitchFamily="34" charset="0"/>
              </a:rPr>
              <a:t>Kontraktuesi, Shitësi, Furnizuesi (pas-dhënies)</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Shmangni teprimet dhe kontradiktat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Kontrolloni dy here referencat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Përcaktoni kushtet, simbolet dhe shkurtimet te cilat i përdorni;</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një format tërheqës, lehtësisht te lexueshëm. Kjo do të reflektojë profesionalizmin tuaj dhe do të inkurajoj ofertuesit e mundshëm  të lexojnë specifikimet;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një strukturë logjike, çështje e rëndësishme duhet të trajtohen së pari;</a:t>
            </a:r>
          </a:p>
          <a:p>
            <a:pPr marL="342900" indent="-342900" eaLnBrk="0" hangingPunct="0">
              <a:spcBef>
                <a:spcPts val="600"/>
              </a:spcBef>
              <a:buClr>
                <a:schemeClr val="bg2"/>
              </a:buClr>
              <a:buSzPct val="75000"/>
            </a:pPr>
            <a:endParaRPr lang="en-US" sz="2200" dirty="0">
              <a:ea typeface="Verdana" panose="020B0604030504040204" pitchFamily="34" charset="0"/>
              <a:cs typeface="Verdana" panose="020B0604030504040204" pitchFamily="34" charset="0"/>
            </a:endParaRPr>
          </a:p>
        </p:txBody>
      </p:sp>
      <p:sp>
        <p:nvSpPr>
          <p:cNvPr id="3" name="Rectangle 2"/>
          <p:cNvSpPr/>
          <p:nvPr/>
        </p:nvSpPr>
        <p:spPr>
          <a:xfrm>
            <a:off x="462269" y="467412"/>
            <a:ext cx="85731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shkrimin e specifikimeve</a:t>
            </a:r>
            <a:r>
              <a:rPr lang="en-US" sz="2800" b="1" dirty="0"/>
              <a:t> </a:t>
            </a:r>
            <a:r>
              <a:rPr lang="en-US" sz="2800" b="1" dirty="0">
                <a:solidFill>
                  <a:schemeClr val="bg2">
                    <a:lumMod val="40000"/>
                    <a:lumOff val="60000"/>
                  </a:schemeClr>
                </a:solidFill>
              </a:rPr>
              <a:t>(</a:t>
            </a:r>
            <a:r>
              <a:rPr lang="en-US" sz="2800" b="1" dirty="0" err="1">
                <a:solidFill>
                  <a:schemeClr val="bg2">
                    <a:lumMod val="40000"/>
                    <a:lumOff val="60000"/>
                  </a:schemeClr>
                </a:solidFill>
              </a:rPr>
              <a:t>vazhdim</a:t>
            </a:r>
            <a:r>
              <a:rPr lang="en-US" sz="2800" b="1" dirty="0">
                <a:solidFill>
                  <a:schemeClr val="bg2">
                    <a:lumMod val="40000"/>
                    <a:lumOff val="60000"/>
                  </a:schemeClr>
                </a:solidFill>
              </a:rPr>
              <a:t>)</a:t>
            </a:r>
            <a:r>
              <a:rPr lang="sq-AL" sz="2800" b="1" dirty="0">
                <a:solidFill>
                  <a:schemeClr val="bg2">
                    <a:lumMod val="40000"/>
                    <a:lumOff val="60000"/>
                  </a:schemeClr>
                </a:solidFill>
              </a:rPr>
              <a:t> </a:t>
            </a:r>
          </a:p>
        </p:txBody>
      </p:sp>
    </p:spTree>
    <p:extLst>
      <p:ext uri="{BB962C8B-B14F-4D97-AF65-F5344CB8AC3E}">
        <p14:creationId xmlns:p14="http://schemas.microsoft.com/office/powerpoint/2010/main" val="408462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980728"/>
            <a:ext cx="8892480" cy="5158335"/>
          </a:xfrm>
          <a:prstGeom prst="rect">
            <a:avLst/>
          </a:prstGeom>
        </p:spPr>
        <p:txBody>
          <a:bodyPr wrap="square">
            <a:spAutoFit/>
          </a:bodyPr>
          <a:lstStyle/>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Siguro vizatime dhe informacione të tjera shtesë t</a:t>
            </a:r>
            <a:r>
              <a:rPr lang="en-US" sz="2400" dirty="0">
                <a:ea typeface="Verdana" panose="020B0604030504040204" pitchFamily="34" charset="0"/>
                <a:cs typeface="Verdana" panose="020B0604030504040204" pitchFamily="34" charset="0"/>
              </a:rPr>
              <a:t>ë</a:t>
            </a:r>
            <a:r>
              <a:rPr lang="sq-AL" sz="2400" dirty="0">
                <a:ea typeface="Verdana" panose="020B0604030504040204" pitchFamily="34" charset="0"/>
                <a:cs typeface="Verdana" panose="020B0604030504040204" pitchFamily="34" charset="0"/>
              </a:rPr>
              <a:t> nevojshme, sipas nevojës </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Behu përmbledhës (i shkurtër) a</a:t>
            </a:r>
            <a:r>
              <a:rPr lang="en-US" sz="2400" dirty="0">
                <a:ea typeface="Verdana" panose="020B0604030504040204" pitchFamily="34" charset="0"/>
                <a:cs typeface="Verdana" panose="020B0604030504040204" pitchFamily="34" charset="0"/>
              </a:rPr>
              <a:t>q</a:t>
            </a:r>
            <a:r>
              <a:rPr lang="sq-AL" sz="2400" dirty="0">
                <a:ea typeface="Verdana" panose="020B0604030504040204" pitchFamily="34" charset="0"/>
                <a:cs typeface="Verdana" panose="020B0604030504040204" pitchFamily="34" charset="0"/>
              </a:rPr>
              <a:t> sa të jetë e mundur, pa e zvogëluar kuptimin;</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Keni për qëllimi  të përcaktoni çdo aspekt të specifikimeve në një ose dy paragrafë;</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përvojën dhe praktikat më të mira, diskutoni draftet me kolegët dhe ekspertët.</a:t>
            </a:r>
          </a:p>
          <a:p>
            <a:pPr marL="342900" indent="-342900" eaLnBrk="0" hangingPunct="0">
              <a:lnSpc>
                <a:spcPct val="90000"/>
              </a:lnSpc>
              <a:spcBef>
                <a:spcPts val="1200"/>
              </a:spcBef>
              <a:buClr>
                <a:schemeClr val="bg2"/>
              </a:buClr>
              <a:buSzPct val="75000"/>
            </a:pPr>
            <a:endParaRPr lang="en-US" sz="2400" dirty="0">
              <a:ea typeface="Verdana" panose="020B0604030504040204" pitchFamily="34" charset="0"/>
              <a:cs typeface="Verdana" panose="020B0604030504040204" pitchFamily="34" charset="0"/>
            </a:endParaRPr>
          </a:p>
        </p:txBody>
      </p:sp>
      <p:sp>
        <p:nvSpPr>
          <p:cNvPr id="3" name="Rectangle 2"/>
          <p:cNvSpPr/>
          <p:nvPr/>
        </p:nvSpPr>
        <p:spPr>
          <a:xfrm>
            <a:off x="462269" y="459596"/>
            <a:ext cx="85731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shkrimin e specifikimeve</a:t>
            </a:r>
            <a:r>
              <a:rPr lang="en-US" sz="2800" b="1" dirty="0"/>
              <a:t> </a:t>
            </a:r>
            <a:r>
              <a:rPr lang="en-US" sz="2800" b="1" dirty="0">
                <a:solidFill>
                  <a:schemeClr val="bg2">
                    <a:lumMod val="40000"/>
                    <a:lumOff val="60000"/>
                  </a:schemeClr>
                </a:solidFill>
              </a:rPr>
              <a:t>(</a:t>
            </a:r>
            <a:r>
              <a:rPr lang="en-US" sz="2800" b="1" dirty="0" err="1">
                <a:solidFill>
                  <a:schemeClr val="bg2">
                    <a:lumMod val="40000"/>
                    <a:lumOff val="60000"/>
                  </a:schemeClr>
                </a:solidFill>
              </a:rPr>
              <a:t>vazhdim</a:t>
            </a:r>
            <a:r>
              <a:rPr lang="en-US" sz="2800" b="1" dirty="0">
                <a:solidFill>
                  <a:schemeClr val="bg2">
                    <a:lumMod val="40000"/>
                    <a:lumOff val="60000"/>
                  </a:schemeClr>
                </a:solidFill>
              </a:rPr>
              <a:t>)</a:t>
            </a:r>
            <a:r>
              <a:rPr lang="sq-AL" sz="2800" b="1" dirty="0">
                <a:solidFill>
                  <a:schemeClr val="bg2">
                    <a:lumMod val="40000"/>
                    <a:lumOff val="60000"/>
                  </a:schemeClr>
                </a:solidFill>
              </a:rPr>
              <a:t> </a:t>
            </a:r>
          </a:p>
        </p:txBody>
      </p:sp>
    </p:spTree>
    <p:extLst>
      <p:ext uri="{BB962C8B-B14F-4D97-AF65-F5344CB8AC3E}">
        <p14:creationId xmlns:p14="http://schemas.microsoft.com/office/powerpoint/2010/main" val="1675147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707918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Shembull </a:t>
            </a:r>
            <a:r>
              <a:rPr lang="en-US" sz="2800" b="1" dirty="0"/>
              <a:t>i</a:t>
            </a:r>
            <a:r>
              <a:rPr lang="sq-AL" sz="2800" b="1" dirty="0"/>
              <a:t> specifikave teknike t</a:t>
            </a:r>
            <a:r>
              <a:rPr lang="en-US" sz="2800" b="1" dirty="0"/>
              <a:t>ë</a:t>
            </a:r>
            <a:r>
              <a:rPr lang="sq-AL" sz="2800" b="1" dirty="0"/>
              <a:t> dobëta</a:t>
            </a:r>
            <a:endParaRPr lang="en-US" sz="2800" b="1" dirty="0"/>
          </a:p>
          <a:p>
            <a:pPr eaLnBrk="0" hangingPunct="0"/>
            <a:endParaRPr lang="sq-AL" sz="2800" b="1" dirty="0"/>
          </a:p>
        </p:txBody>
      </p:sp>
      <p:sp>
        <p:nvSpPr>
          <p:cNvPr id="3" name="Rectangle 2"/>
          <p:cNvSpPr/>
          <p:nvPr/>
        </p:nvSpPr>
        <p:spPr>
          <a:xfrm>
            <a:off x="152400" y="1610410"/>
            <a:ext cx="8712968" cy="5247590"/>
          </a:xfrm>
          <a:prstGeom prst="rect">
            <a:avLst/>
          </a:prstGeom>
          <a:solidFill>
            <a:schemeClr val="bg1"/>
          </a:solidFill>
        </p:spPr>
        <p:txBody>
          <a:bodyPr wrap="square">
            <a:spAutoFit/>
          </a:bodyPr>
          <a:lstStyle/>
          <a:p>
            <a:pPr>
              <a:spcBef>
                <a:spcPts val="600"/>
              </a:spcBef>
            </a:pPr>
            <a:r>
              <a:rPr lang="fi-FI" b="1" u="sng" dirty="0">
                <a:ea typeface="Verdana" panose="020B0604030504040204" pitchFamily="34" charset="0"/>
                <a:cs typeface="Verdana" panose="020B0604030504040204" pitchFamily="34" charset="0"/>
              </a:rPr>
              <a:t>MAKINA E SHPIMIT TE LLOJIT MBAJTËS</a:t>
            </a:r>
          </a:p>
          <a:p>
            <a:pPr>
              <a:spcBef>
                <a:spcPts val="600"/>
              </a:spcBef>
            </a:pPr>
            <a:r>
              <a:rPr lang="sq-AL" b="1" dirty="0">
                <a:ea typeface="Verdana" panose="020B0604030504040204" pitchFamily="34" charset="0"/>
                <a:cs typeface="Verdana" panose="020B0604030504040204" pitchFamily="34" charset="0"/>
              </a:rPr>
              <a:t>Detaje te përgjithshme </a:t>
            </a:r>
          </a:p>
          <a:p>
            <a:pPr>
              <a:spcBef>
                <a:spcPts val="600"/>
              </a:spcBef>
            </a:pPr>
            <a:r>
              <a:rPr lang="en-US" dirty="0">
                <a:ea typeface="Verdana" panose="020B0604030504040204" pitchFamily="34" charset="0"/>
                <a:cs typeface="Verdana" panose="020B0604030504040204" pitchFamily="34" charset="0"/>
              </a:rPr>
              <a:t>[1] </a:t>
            </a:r>
            <a:r>
              <a:rPr lang="fi-FI" dirty="0">
                <a:ea typeface="Verdana" panose="020B0604030504040204" pitchFamily="34" charset="0"/>
                <a:cs typeface="Verdana" panose="020B0604030504040204" pitchFamily="34" charset="0"/>
              </a:rPr>
              <a:t>Makina se shpimit  e llojit mbajtës </a:t>
            </a:r>
          </a:p>
          <a:p>
            <a:pPr>
              <a:spcBef>
                <a:spcPts val="600"/>
              </a:spcBef>
            </a:pPr>
            <a:r>
              <a:rPr lang="en-US" dirty="0">
                <a:ea typeface="Verdana" panose="020B0604030504040204" pitchFamily="34" charset="0"/>
                <a:cs typeface="Verdana" panose="020B0604030504040204" pitchFamily="34" charset="0"/>
              </a:rPr>
              <a:t>[2] </a:t>
            </a:r>
            <a:r>
              <a:rPr lang="sq-AL" dirty="0">
                <a:ea typeface="Verdana" panose="020B0604030504040204" pitchFamily="34" charset="0"/>
                <a:cs typeface="Verdana" panose="020B0604030504040204" pitchFamily="34" charset="0"/>
              </a:rPr>
              <a:t>Zakonisht përdoret produkti nga një kompani e njohur</a:t>
            </a:r>
          </a:p>
          <a:p>
            <a:pPr>
              <a:spcBef>
                <a:spcPts val="600"/>
              </a:spcBef>
            </a:pPr>
            <a:r>
              <a:rPr lang="sq-AL" b="1" dirty="0">
                <a:ea typeface="Verdana" panose="020B0604030504040204" pitchFamily="34" charset="0"/>
                <a:cs typeface="Verdana" panose="020B0604030504040204" pitchFamily="34" charset="0"/>
              </a:rPr>
              <a:t>Detajet teknike </a:t>
            </a:r>
          </a:p>
          <a:p>
            <a:pPr>
              <a:spcBef>
                <a:spcPts val="600"/>
              </a:spcBef>
            </a:pPr>
            <a:r>
              <a:rPr lang="en-US" dirty="0">
                <a:ea typeface="Verdana" panose="020B0604030504040204" pitchFamily="34" charset="0"/>
                <a:cs typeface="Verdana" panose="020B0604030504040204" pitchFamily="34" charset="0"/>
              </a:rPr>
              <a:t>[</a:t>
            </a:r>
            <a:r>
              <a:rPr lang="sq-AL" dirty="0">
                <a:ea typeface="Verdana" panose="020B0604030504040204" pitchFamily="34" charset="0"/>
                <a:cs typeface="Verdana" panose="020B0604030504040204" pitchFamily="34" charset="0"/>
              </a:rPr>
              <a:t>3] Rrip i drejtuar me 4 boshte te shpejtësisë. </a:t>
            </a:r>
          </a:p>
          <a:p>
            <a:pPr>
              <a:spcBef>
                <a:spcPts val="600"/>
              </a:spcBef>
            </a:pPr>
            <a:r>
              <a:rPr lang="sq-AL" dirty="0">
                <a:ea typeface="Verdana" panose="020B0604030504040204" pitchFamily="34" charset="0"/>
                <a:cs typeface="Verdana" panose="020B0604030504040204" pitchFamily="34" charset="0"/>
              </a:rPr>
              <a:t>[4] Tabela shpuese mund te ngritët dhe ulet e cila mund te vendoset ne një kënd prej  0-45° dhe mund te lëviz anash. </a:t>
            </a:r>
          </a:p>
          <a:p>
            <a:pPr>
              <a:spcBef>
                <a:spcPts val="600"/>
              </a:spcBef>
            </a:pPr>
            <a:r>
              <a:rPr lang="sq-AL" dirty="0">
                <a:ea typeface="Verdana" panose="020B0604030504040204" pitchFamily="34" charset="0"/>
                <a:cs typeface="Verdana" panose="020B0604030504040204" pitchFamily="34" charset="0"/>
              </a:rPr>
              <a:t>[5] Dimensionet e  mbajtëses Lartësia:  476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Gjerësia: 178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pPr>
              <a:spcBef>
                <a:spcPts val="600"/>
              </a:spcBef>
            </a:pPr>
            <a:r>
              <a:rPr lang="sq-AL" dirty="0">
                <a:ea typeface="Verdana" panose="020B0604030504040204" pitchFamily="34" charset="0"/>
                <a:cs typeface="Verdana" panose="020B0604030504040204" pitchFamily="34" charset="0"/>
              </a:rPr>
              <a:t>[6] Distance ne mes te  boshtit deri te baza është 632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pPr>
              <a:spcBef>
                <a:spcPts val="600"/>
              </a:spcBef>
            </a:pPr>
            <a:r>
              <a:rPr lang="sq-AL" dirty="0">
                <a:ea typeface="Verdana" panose="020B0604030504040204" pitchFamily="34" charset="0"/>
                <a:cs typeface="Verdana" panose="020B0604030504040204" pitchFamily="34" charset="0"/>
              </a:rPr>
              <a:t>[7] Kapaciteti i shpimit minimal 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pPr>
              <a:spcBef>
                <a:spcPts val="600"/>
              </a:spcBef>
            </a:pPr>
            <a:r>
              <a:rPr lang="sq-AL" dirty="0">
                <a:ea typeface="Verdana" panose="020B0604030504040204" pitchFamily="34" charset="0"/>
                <a:cs typeface="Verdana" panose="020B0604030504040204" pitchFamily="34" charset="0"/>
              </a:rPr>
              <a:t>[8] Fuqia Motorike 0.320 HP</a:t>
            </a:r>
          </a:p>
          <a:p>
            <a:pPr>
              <a:spcBef>
                <a:spcPts val="600"/>
              </a:spcBef>
            </a:pPr>
            <a:r>
              <a:rPr lang="sq-AL" dirty="0">
                <a:ea typeface="Verdana" panose="020B0604030504040204" pitchFamily="34" charset="0"/>
                <a:cs typeface="Verdana" panose="020B0604030504040204" pitchFamily="34" charset="0"/>
              </a:rPr>
              <a:t>[9] Furnizimi elektrik eshte2 20 V, 50 </a:t>
            </a:r>
            <a:r>
              <a:rPr lang="sq-AL" dirty="0" err="1">
                <a:ea typeface="Verdana" panose="020B0604030504040204" pitchFamily="34" charset="0"/>
                <a:cs typeface="Verdana" panose="020B0604030504040204" pitchFamily="34" charset="0"/>
              </a:rPr>
              <a:t>Hz</a:t>
            </a:r>
            <a:r>
              <a:rPr lang="sq-AL" dirty="0">
                <a:ea typeface="Verdana" panose="020B0604030504040204" pitchFamily="34" charset="0"/>
                <a:cs typeface="Verdana" panose="020B0604030504040204" pitchFamily="34" charset="0"/>
              </a:rPr>
              <a:t>, 1 fazor.</a:t>
            </a:r>
          </a:p>
          <a:p>
            <a:pPr>
              <a:spcBef>
                <a:spcPts val="600"/>
              </a:spcBef>
            </a:pPr>
            <a:r>
              <a:rPr lang="sq-AL" dirty="0">
                <a:ea typeface="Verdana" panose="020B0604030504040204" pitchFamily="34" charset="0"/>
                <a:cs typeface="Verdana" panose="020B0604030504040204" pitchFamily="34" charset="0"/>
              </a:rPr>
              <a:t>[10] Me përforcues dhe qelës përforcimi. </a:t>
            </a:r>
          </a:p>
          <a:p>
            <a:pPr>
              <a:spcBef>
                <a:spcPts val="600"/>
              </a:spcBef>
            </a:pPr>
            <a:r>
              <a:rPr lang="sq-AL" dirty="0">
                <a:ea typeface="Verdana" panose="020B0604030504040204" pitchFamily="34" charset="0"/>
                <a:cs typeface="Verdana" panose="020B0604030504040204" pitchFamily="34" charset="0"/>
              </a:rPr>
              <a:t>[11] Komplet me pjese te shpuesit. </a:t>
            </a:r>
          </a:p>
        </p:txBody>
      </p:sp>
    </p:spTree>
    <p:extLst>
      <p:ext uri="{BB962C8B-B14F-4D97-AF65-F5344CB8AC3E}">
        <p14:creationId xmlns:p14="http://schemas.microsoft.com/office/powerpoint/2010/main" val="41269652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70791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latin typeface="+mj-lt"/>
              </a:rPr>
              <a:t>Shembull I specifikave teknike te dobëta</a:t>
            </a:r>
          </a:p>
        </p:txBody>
      </p:sp>
      <p:sp>
        <p:nvSpPr>
          <p:cNvPr id="3" name="Rectangle 2"/>
          <p:cNvSpPr/>
          <p:nvPr/>
        </p:nvSpPr>
        <p:spPr>
          <a:xfrm>
            <a:off x="467544" y="2286000"/>
            <a:ext cx="8712968" cy="2492990"/>
          </a:xfrm>
          <a:prstGeom prst="rect">
            <a:avLst/>
          </a:prstGeom>
        </p:spPr>
        <p:txBody>
          <a:bodyPr wrap="square">
            <a:spAutoFit/>
          </a:bodyPr>
          <a:lstStyle/>
          <a:p>
            <a:pPr>
              <a:spcBef>
                <a:spcPts val="600"/>
              </a:spcBef>
            </a:pPr>
            <a:r>
              <a:rPr lang="en-US" b="1" u="sng" dirty="0">
                <a:ea typeface="Verdana" panose="020B0604030504040204" pitchFamily="34" charset="0"/>
                <a:cs typeface="Verdana" panose="020B0604030504040204" pitchFamily="34" charset="0"/>
              </a:rPr>
              <a:t>MAKINA E SHPIMIT TE LLOJIT MBAJTËS</a:t>
            </a:r>
          </a:p>
          <a:p>
            <a:pPr>
              <a:spcBef>
                <a:spcPts val="600"/>
              </a:spcBef>
            </a:pPr>
            <a:r>
              <a:rPr lang="sq-AL" b="1" dirty="0">
                <a:ea typeface="Verdana" panose="020B0604030504040204" pitchFamily="34" charset="0"/>
                <a:cs typeface="Verdana" panose="020B0604030504040204" pitchFamily="34" charset="0"/>
              </a:rPr>
              <a:t>Opsion </a:t>
            </a:r>
          </a:p>
          <a:p>
            <a:pPr>
              <a:spcBef>
                <a:spcPts val="600"/>
              </a:spcBef>
            </a:pPr>
            <a:r>
              <a:rPr lang="sq-AL" dirty="0">
                <a:ea typeface="Verdana" panose="020B0604030504040204" pitchFamily="34" charset="0"/>
                <a:cs typeface="Verdana" panose="020B0604030504040204" pitchFamily="34" charset="0"/>
              </a:rPr>
              <a:t>[12] Me 1 set.</a:t>
            </a:r>
          </a:p>
          <a:p>
            <a:pPr>
              <a:spcBef>
                <a:spcPts val="600"/>
              </a:spcBef>
            </a:pPr>
            <a:r>
              <a:rPr lang="sq-AL" dirty="0">
                <a:ea typeface="Verdana" panose="020B0604030504040204" pitchFamily="34" charset="0"/>
                <a:cs typeface="Verdana" panose="020B0604030504040204" pitchFamily="34" charset="0"/>
              </a:rPr>
              <a:t>[13] Komplet me pajisje standarde dhe mjete të ngritjes.</a:t>
            </a:r>
          </a:p>
          <a:p>
            <a:pPr>
              <a:spcBef>
                <a:spcPts val="600"/>
              </a:spcBef>
            </a:pPr>
            <a:r>
              <a:rPr lang="sq-AL" dirty="0">
                <a:ea typeface="Verdana" panose="020B0604030504040204" pitchFamily="34" charset="0"/>
                <a:cs typeface="Verdana" panose="020B0604030504040204" pitchFamily="34" charset="0"/>
              </a:rPr>
              <a:t>[14] I bere ne Evropë </a:t>
            </a:r>
          </a:p>
          <a:p>
            <a:pPr>
              <a:spcBef>
                <a:spcPts val="600"/>
              </a:spcBef>
            </a:pPr>
            <a:r>
              <a:rPr lang="sq-AL" dirty="0">
                <a:ea typeface="Verdana" panose="020B0604030504040204" pitchFamily="34" charset="0"/>
                <a:cs typeface="Verdana" panose="020B0604030504040204" pitchFamily="34" charset="0"/>
              </a:rPr>
              <a:t>[15] Pjesët rezerve shpërndahen ne Turqi </a:t>
            </a:r>
          </a:p>
          <a:p>
            <a:pPr>
              <a:spcBef>
                <a:spcPts val="600"/>
              </a:spcBef>
            </a:pPr>
            <a:r>
              <a:rPr lang="sq-AL" dirty="0">
                <a:ea typeface="Verdana" panose="020B0604030504040204" pitchFamily="34" charset="0"/>
                <a:cs typeface="Verdana" panose="020B0604030504040204" pitchFamily="34" charset="0"/>
              </a:rPr>
              <a:t>[16] Minimum një vjet garanci  </a:t>
            </a:r>
          </a:p>
        </p:txBody>
      </p:sp>
    </p:spTree>
    <p:extLst>
      <p:ext uri="{BB962C8B-B14F-4D97-AF65-F5344CB8AC3E}">
        <p14:creationId xmlns:p14="http://schemas.microsoft.com/office/powerpoint/2010/main" val="1382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8436" y="460927"/>
            <a:ext cx="64098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solidFill>
                  <a:srgbClr val="002060"/>
                </a:solidFill>
                <a:latin typeface="Cambria" panose="02040503050406030204" pitchFamily="18" charset="0"/>
                <a:ea typeface="Cambria" panose="02040503050406030204" pitchFamily="18" charset="0"/>
                <a:cs typeface="+mn-cs"/>
              </a:rPr>
              <a:t>Specifikimet Teknike – një përkufizim</a:t>
            </a:r>
          </a:p>
        </p:txBody>
      </p:sp>
      <p:sp>
        <p:nvSpPr>
          <p:cNvPr id="3" name="Rectangle 2"/>
          <p:cNvSpPr/>
          <p:nvPr/>
        </p:nvSpPr>
        <p:spPr>
          <a:xfrm>
            <a:off x="152400" y="1447800"/>
            <a:ext cx="8839200" cy="4339650"/>
          </a:xfrm>
          <a:prstGeom prst="rect">
            <a:avLst/>
          </a:prstGeom>
        </p:spPr>
        <p:txBody>
          <a:bodyPr wrap="square">
            <a:spAutoFit/>
          </a:bodyPr>
          <a:lstStyle/>
          <a:p>
            <a:pPr algn="just"/>
            <a:endParaRPr lang="en-US" sz="2400" dirty="0">
              <a:solidFill>
                <a:srgbClr val="000000"/>
              </a:solidFill>
              <a:ea typeface="Verdana" panose="020B0604030504040204" pitchFamily="34" charset="0"/>
              <a:cs typeface="Verdana" panose="020B0604030504040204" pitchFamily="34" charset="0"/>
            </a:endParaRPr>
          </a:p>
          <a:p>
            <a:pPr algn="just"/>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Specifikimet teknike do të </a:t>
            </a:r>
            <a:r>
              <a:rPr lang="sq-AL" sz="2800" dirty="0">
                <a:latin typeface="Cambria" panose="02040503050406030204" pitchFamily="18" charset="0"/>
                <a:ea typeface="Cambria" panose="02040503050406030204" pitchFamily="18" charset="0"/>
                <a:cs typeface="Verdana" panose="020B0604030504040204" pitchFamily="34" charset="0"/>
              </a:rPr>
              <a:t>thotë </a:t>
            </a:r>
            <a:r>
              <a:rPr lang="sq-AL" sz="2800" b="1" u="sng" dirty="0">
                <a:latin typeface="Cambria" panose="02040503050406030204" pitchFamily="18" charset="0"/>
                <a:ea typeface="Cambria" panose="02040503050406030204" pitchFamily="18" charset="0"/>
                <a:cs typeface="Verdana" panose="020B0604030504040204" pitchFamily="34" charset="0"/>
              </a:rPr>
              <a:t>tërësia</a:t>
            </a:r>
            <a:r>
              <a:rPr lang="sq-AL" sz="2800" dirty="0">
                <a:latin typeface="Cambria" panose="02040503050406030204" pitchFamily="18" charset="0"/>
                <a:ea typeface="Cambria" panose="02040503050406030204" pitchFamily="18" charset="0"/>
                <a:cs typeface="Verdana" panose="020B0604030504040204" pitchFamily="34" charset="0"/>
              </a:rPr>
              <a:t> e kërkesave teknike të përfshira në mënyrë të veçantë në dokumentet e tenderit, duke </a:t>
            </a:r>
            <a:r>
              <a:rPr lang="sq-AL" sz="2800" b="1" u="sng" dirty="0">
                <a:latin typeface="Cambria" panose="02040503050406030204" pitchFamily="18" charset="0"/>
                <a:ea typeface="Cambria" panose="02040503050406030204" pitchFamily="18" charset="0"/>
                <a:cs typeface="Verdana" panose="020B0604030504040204" pitchFamily="34" charset="0"/>
              </a:rPr>
              <a:t>përcaktuar karakteristikat </a:t>
            </a:r>
            <a:r>
              <a:rPr lang="sq-AL" sz="2800" dirty="0">
                <a:latin typeface="Cambria" panose="02040503050406030204" pitchFamily="18" charset="0"/>
                <a:ea typeface="Cambria" panose="02040503050406030204" pitchFamily="18" charset="0"/>
                <a:cs typeface="Verdana" panose="020B0604030504040204" pitchFamily="34" charset="0"/>
              </a:rPr>
              <a:t>e kërkuara të një shërbimi që do të ofrohen, një materiali </a:t>
            </a:r>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ose produkti që duhet të furnizohen, ose punët të cilat duhet të kryhen, dhe në këtë mënyrë duke lejuar ato që të përshkruhet në atë mënyre që të përmbushin përdorimin për të cilin ato janë të paracaktuara nga Autoriteti Kontraktues.</a:t>
            </a:r>
          </a:p>
        </p:txBody>
      </p:sp>
    </p:spTree>
    <p:extLst>
      <p:ext uri="{BB962C8B-B14F-4D97-AF65-F5344CB8AC3E}">
        <p14:creationId xmlns:p14="http://schemas.microsoft.com/office/powerpoint/2010/main" val="149895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61115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a:t>
            </a:r>
            <a:r>
              <a:rPr lang="en-US" sz="2800" b="1" dirty="0"/>
              <a:t>ë</a:t>
            </a:r>
            <a:r>
              <a:rPr lang="sq-AL" sz="2800" b="1" dirty="0"/>
              <a:t> korrigjuara</a:t>
            </a:r>
          </a:p>
        </p:txBody>
      </p:sp>
      <p:sp>
        <p:nvSpPr>
          <p:cNvPr id="3" name="Rectangle 2"/>
          <p:cNvSpPr/>
          <p:nvPr/>
        </p:nvSpPr>
        <p:spPr>
          <a:xfrm>
            <a:off x="234984" y="1468699"/>
            <a:ext cx="6768752" cy="5247590"/>
          </a:xfrm>
          <a:prstGeom prst="rect">
            <a:avLst/>
          </a:prstGeom>
          <a:solidFill>
            <a:schemeClr val="bg1"/>
          </a:solidFill>
        </p:spPr>
        <p:txBody>
          <a:bodyPr wrap="square">
            <a:spAutoFit/>
          </a:bodyPr>
          <a:lstStyle/>
          <a:p>
            <a:pPr>
              <a:spcBef>
                <a:spcPts val="600"/>
              </a:spcBef>
            </a:pPr>
            <a:r>
              <a:rPr lang="sq-AL" b="1" u="sng" dirty="0">
                <a:ea typeface="Verdana" panose="020B0604030504040204" pitchFamily="34" charset="0"/>
                <a:cs typeface="Verdana" panose="020B0604030504040204" pitchFamily="34" charset="0"/>
              </a:rPr>
              <a:t>MAKINA E SHPIMIT TE LLOJIT MBAJTËS</a:t>
            </a:r>
          </a:p>
          <a:p>
            <a:pPr>
              <a:spcBef>
                <a:spcPts val="600"/>
              </a:spcBef>
            </a:pPr>
            <a:r>
              <a:rPr lang="sq-AL" b="1" strike="sngStrike" dirty="0">
                <a:ea typeface="Verdana" panose="020B0604030504040204" pitchFamily="34" charset="0"/>
                <a:cs typeface="Verdana" panose="020B0604030504040204" pitchFamily="34" charset="0"/>
              </a:rPr>
              <a:t>Detaje e </a:t>
            </a:r>
            <a:r>
              <a:rPr lang="sq-AL" b="1" strike="sngStrike" dirty="0" err="1">
                <a:ea typeface="Verdana" panose="020B0604030504040204" pitchFamily="34" charset="0"/>
                <a:cs typeface="Verdana" panose="020B0604030504040204" pitchFamily="34" charset="0"/>
              </a:rPr>
              <a:t>pergjithshme</a:t>
            </a:r>
            <a:endParaRPr lang="sq-AL" b="1" strike="sngStrike" dirty="0">
              <a:ea typeface="Verdana" panose="020B0604030504040204" pitchFamily="34" charset="0"/>
              <a:cs typeface="Verdana" panose="020B0604030504040204" pitchFamily="34" charset="0"/>
            </a:endParaRPr>
          </a:p>
          <a:p>
            <a:pPr>
              <a:spcBef>
                <a:spcPts val="600"/>
              </a:spcBef>
            </a:pPr>
            <a:r>
              <a:rPr lang="sq-AL" strike="sngStrike" dirty="0">
                <a:ea typeface="Verdana" panose="020B0604030504040204" pitchFamily="34" charset="0"/>
                <a:cs typeface="Verdana" panose="020B0604030504040204" pitchFamily="34" charset="0"/>
              </a:rPr>
              <a:t>[1] Lloj mbajtëse e makinës se shpimit</a:t>
            </a:r>
            <a:r>
              <a:rPr lang="en-US" strike="sngStrike" dirty="0">
                <a:ea typeface="Verdana" panose="020B0604030504040204" pitchFamily="34" charset="0"/>
                <a:cs typeface="Verdana" panose="020B0604030504040204" pitchFamily="34" charset="0"/>
              </a:rPr>
              <a:t>.</a:t>
            </a:r>
          </a:p>
          <a:p>
            <a:pPr>
              <a:spcBef>
                <a:spcPts val="600"/>
              </a:spcBef>
            </a:pPr>
            <a:r>
              <a:rPr lang="en-US" strike="sngStrike" dirty="0">
                <a:ea typeface="Verdana" panose="020B0604030504040204" pitchFamily="34" charset="0"/>
                <a:cs typeface="Verdana" panose="020B0604030504040204" pitchFamily="34" charset="0"/>
              </a:rPr>
              <a:t>[2] </a:t>
            </a:r>
            <a:r>
              <a:rPr lang="sq-AL" strike="sngStrike" dirty="0">
                <a:ea typeface="Verdana" panose="020B0604030504040204" pitchFamily="34" charset="0"/>
                <a:cs typeface="Verdana" panose="020B0604030504040204" pitchFamily="34" charset="0"/>
              </a:rPr>
              <a:t>Zakonisht produkt I përdorur nga një kompani e njohur</a:t>
            </a:r>
          </a:p>
          <a:p>
            <a:pPr>
              <a:spcBef>
                <a:spcPts val="600"/>
              </a:spcBef>
            </a:pPr>
            <a:r>
              <a:rPr lang="sq-AL" b="1" strike="sngStrike" dirty="0">
                <a:ea typeface="Verdana" panose="020B0604030504040204" pitchFamily="34" charset="0"/>
                <a:cs typeface="Verdana" panose="020B0604030504040204" pitchFamily="34" charset="0"/>
              </a:rPr>
              <a:t>Detaje teknike</a:t>
            </a:r>
          </a:p>
          <a:p>
            <a:pPr>
              <a:spcBef>
                <a:spcPts val="600"/>
              </a:spcBef>
            </a:pPr>
            <a:r>
              <a:rPr lang="en-US" dirty="0">
                <a:ea typeface="Verdana" panose="020B0604030504040204" pitchFamily="34" charset="0"/>
                <a:cs typeface="Verdana" panose="020B0604030504040204" pitchFamily="34" charset="0"/>
              </a:rPr>
              <a:t>[3</a:t>
            </a:r>
            <a:r>
              <a:rPr lang="sq-AL" dirty="0">
                <a:ea typeface="Verdana" panose="020B0604030504040204" pitchFamily="34" charset="0"/>
                <a:cs typeface="Verdana" panose="020B0604030504040204" pitchFamily="34" charset="0"/>
              </a:rPr>
              <a:t>] Rrip i drejtuar me 4 boshte te shpejtësisë</a:t>
            </a:r>
            <a:r>
              <a:rPr lang="en-US"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[4] </a:t>
            </a:r>
            <a:r>
              <a:rPr lang="sq-AL" dirty="0">
                <a:ea typeface="Verdana" panose="020B0604030504040204" pitchFamily="34" charset="0"/>
                <a:cs typeface="Verdana" panose="020B0604030504040204" pitchFamily="34" charset="0"/>
              </a:rPr>
              <a:t>Tabela shpuese mund te ngritët dhe ulet e cila mund te vendoset ne një kënd prej  0-45° dhe mund te lëviz anash. </a:t>
            </a:r>
          </a:p>
          <a:p>
            <a:pPr>
              <a:spcBef>
                <a:spcPts val="600"/>
              </a:spcBef>
            </a:pPr>
            <a:r>
              <a:rPr lang="en-US" dirty="0">
                <a:ea typeface="Verdana" panose="020B0604030504040204" pitchFamily="34" charset="0"/>
                <a:cs typeface="Verdana" panose="020B0604030504040204" pitchFamily="34" charset="0"/>
              </a:rPr>
              <a:t>[5] </a:t>
            </a:r>
            <a:r>
              <a:rPr lang="sq-AL" dirty="0">
                <a:ea typeface="Verdana" panose="020B0604030504040204" pitchFamily="34" charset="0"/>
                <a:cs typeface="Verdana" panose="020B0604030504040204" pitchFamily="34" charset="0"/>
              </a:rPr>
              <a:t>Dimensionet e  mbajtëses </a:t>
            </a:r>
            <a:r>
              <a:rPr lang="en-US" dirty="0">
                <a:ea typeface="Verdana" panose="020B0604030504040204" pitchFamily="34" charset="0"/>
                <a:cs typeface="Verdana" panose="020B0604030504040204" pitchFamily="34" charset="0"/>
              </a:rPr>
              <a:t>Lartësia:</a:t>
            </a:r>
            <a:r>
              <a:rPr lang="en-US" strike="sngStrike" dirty="0">
                <a:ea typeface="Verdana" panose="020B0604030504040204" pitchFamily="34" charset="0"/>
                <a:cs typeface="Verdana" panose="020B0604030504040204" pitchFamily="34" charset="0"/>
              </a:rPr>
              <a:t>476 mm</a:t>
            </a:r>
            <a:r>
              <a:rPr lang="en-US" dirty="0">
                <a:ea typeface="Verdana" panose="020B0604030504040204" pitchFamily="34" charset="0"/>
                <a:cs typeface="Verdana" panose="020B0604030504040204" pitchFamily="34" charset="0"/>
              </a:rPr>
              <a:t>, Gjerësia</a:t>
            </a:r>
            <a:r>
              <a:rPr lang="en-US" strike="sngStrike" dirty="0">
                <a:ea typeface="Verdana" panose="020B0604030504040204" pitchFamily="34" charset="0"/>
                <a:cs typeface="Verdana" panose="020B0604030504040204" pitchFamily="34" charset="0"/>
              </a:rPr>
              <a:t>178 mm</a:t>
            </a:r>
          </a:p>
          <a:p>
            <a:pPr>
              <a:spcBef>
                <a:spcPts val="600"/>
              </a:spcBef>
            </a:pPr>
            <a:r>
              <a:rPr lang="en-US" dirty="0">
                <a:ea typeface="Verdana" panose="020B0604030504040204" pitchFamily="34" charset="0"/>
                <a:cs typeface="Verdana" panose="020B0604030504040204" pitchFamily="34" charset="0"/>
              </a:rPr>
              <a:t>[6] </a:t>
            </a:r>
            <a:r>
              <a:rPr lang="sq-AL" dirty="0">
                <a:ea typeface="Verdana" panose="020B0604030504040204" pitchFamily="34" charset="0"/>
                <a:cs typeface="Verdana" panose="020B0604030504040204" pitchFamily="34" charset="0"/>
              </a:rPr>
              <a:t>Distance ne mes te  boshtit deri te baza është </a:t>
            </a:r>
            <a:r>
              <a:rPr lang="en-US" strike="sngStrike" dirty="0">
                <a:ea typeface="Verdana" panose="020B0604030504040204" pitchFamily="34" charset="0"/>
                <a:cs typeface="Verdana" panose="020B0604030504040204" pitchFamily="34" charset="0"/>
              </a:rPr>
              <a:t>632 mm</a:t>
            </a:r>
          </a:p>
          <a:p>
            <a:pPr>
              <a:spcBef>
                <a:spcPts val="600"/>
              </a:spcBef>
            </a:pPr>
            <a:r>
              <a:rPr lang="en-US" dirty="0">
                <a:ea typeface="Verdana" panose="020B0604030504040204" pitchFamily="34" charset="0"/>
                <a:cs typeface="Verdana" panose="020B0604030504040204" pitchFamily="34" charset="0"/>
              </a:rPr>
              <a:t>[7] </a:t>
            </a:r>
            <a:r>
              <a:rPr lang="sq-AL" dirty="0">
                <a:ea typeface="Verdana" panose="020B0604030504040204" pitchFamily="34" charset="0"/>
                <a:cs typeface="Verdana" panose="020B0604030504040204" pitchFamily="34" charset="0"/>
              </a:rPr>
              <a:t>Kapaciteti i shpimit minimum13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[8] </a:t>
            </a:r>
            <a:r>
              <a:rPr lang="sq-AL" dirty="0">
                <a:ea typeface="Verdana" panose="020B0604030504040204" pitchFamily="34" charset="0"/>
                <a:cs typeface="Verdana" panose="020B0604030504040204" pitchFamily="34" charset="0"/>
              </a:rPr>
              <a:t>Fuqia motorike 0.320 HP</a:t>
            </a:r>
          </a:p>
          <a:p>
            <a:pPr>
              <a:spcBef>
                <a:spcPts val="600"/>
              </a:spcBef>
            </a:pPr>
            <a:r>
              <a:rPr lang="en-US" dirty="0">
                <a:ea typeface="Verdana" panose="020B0604030504040204" pitchFamily="34" charset="0"/>
                <a:cs typeface="Verdana" panose="020B0604030504040204" pitchFamily="34" charset="0"/>
              </a:rPr>
              <a:t>[9] </a:t>
            </a:r>
            <a:r>
              <a:rPr lang="sq-AL" strike="sngStrike" dirty="0">
                <a:ea typeface="Verdana" panose="020B0604030504040204" pitchFamily="34" charset="0"/>
                <a:cs typeface="Verdana" panose="020B0604030504040204" pitchFamily="34" charset="0"/>
              </a:rPr>
              <a:t>Furnizimi elektrik është 220 V, 50 </a:t>
            </a:r>
            <a:r>
              <a:rPr lang="sq-AL" strike="sngStrike" dirty="0" err="1">
                <a:ea typeface="Verdana" panose="020B0604030504040204" pitchFamily="34" charset="0"/>
                <a:cs typeface="Verdana" panose="020B0604030504040204" pitchFamily="34" charset="0"/>
              </a:rPr>
              <a:t>Hz</a:t>
            </a:r>
            <a:r>
              <a:rPr lang="sq-AL" strike="sngStrike" dirty="0">
                <a:ea typeface="Verdana" panose="020B0604030504040204" pitchFamily="34" charset="0"/>
                <a:cs typeface="Verdana" panose="020B0604030504040204" pitchFamily="34" charset="0"/>
              </a:rPr>
              <a:t>, 1 fazor</a:t>
            </a:r>
            <a:r>
              <a:rPr lang="en-US"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[10] </a:t>
            </a:r>
            <a:r>
              <a:rPr lang="sq-AL" dirty="0">
                <a:ea typeface="Verdana" panose="020B0604030504040204" pitchFamily="34" charset="0"/>
                <a:cs typeface="Verdana" panose="020B0604030504040204" pitchFamily="34" charset="0"/>
              </a:rPr>
              <a:t>Me përforcues dhe qelës përforcimi. </a:t>
            </a:r>
          </a:p>
          <a:p>
            <a:pPr>
              <a:spcBef>
                <a:spcPts val="600"/>
              </a:spcBef>
            </a:pPr>
            <a:r>
              <a:rPr lang="en-US" dirty="0">
                <a:ea typeface="Verdana" panose="020B0604030504040204" pitchFamily="34" charset="0"/>
                <a:cs typeface="Verdana" panose="020B0604030504040204" pitchFamily="34" charset="0"/>
              </a:rPr>
              <a:t>[11] </a:t>
            </a:r>
            <a:r>
              <a:rPr lang="sq-AL" dirty="0">
                <a:ea typeface="Verdana" panose="020B0604030504040204" pitchFamily="34" charset="0"/>
                <a:cs typeface="Verdana" panose="020B0604030504040204" pitchFamily="34" charset="0"/>
              </a:rPr>
              <a:t>Komplet me pjese te shpuesit.</a:t>
            </a:r>
          </a:p>
        </p:txBody>
      </p:sp>
      <p:sp>
        <p:nvSpPr>
          <p:cNvPr id="4" name="Rectangle 3"/>
          <p:cNvSpPr/>
          <p:nvPr/>
        </p:nvSpPr>
        <p:spPr>
          <a:xfrm>
            <a:off x="7308304" y="1131683"/>
            <a:ext cx="1764000" cy="4801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Tashmë në titull</a:t>
            </a:r>
          </a:p>
        </p:txBody>
      </p:sp>
      <p:sp>
        <p:nvSpPr>
          <p:cNvPr id="5" name="Rectangle 4"/>
          <p:cNvSpPr/>
          <p:nvPr/>
        </p:nvSpPr>
        <p:spPr>
          <a:xfrm>
            <a:off x="7308304" y="2492896"/>
            <a:ext cx="1764000"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pamundur për të vlerësuar</a:t>
            </a:r>
          </a:p>
        </p:txBody>
      </p:sp>
      <p:sp>
        <p:nvSpPr>
          <p:cNvPr id="6" name="Rectangle 5"/>
          <p:cNvSpPr/>
          <p:nvPr/>
        </p:nvSpPr>
        <p:spPr>
          <a:xfrm>
            <a:off x="7308304" y="3380917"/>
            <a:ext cx="1764000" cy="4801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a:t>
            </a:r>
            <a:r>
              <a:rPr lang="en-US" b="1" dirty="0">
                <a:solidFill>
                  <a:srgbClr val="FF0000"/>
                </a:solidFill>
                <a:ea typeface="Verdana" panose="020B0604030504040204" pitchFamily="34" charset="0"/>
                <a:cs typeface="Verdana" panose="020B0604030504040204" pitchFamily="34" charset="0"/>
              </a:rPr>
              <a:t>pa </a:t>
            </a:r>
            <a:r>
              <a:rPr lang="en-US" b="1" dirty="0" err="1">
                <a:solidFill>
                  <a:srgbClr val="FF0000"/>
                </a:solidFill>
                <a:ea typeface="Verdana" panose="020B0604030504040204" pitchFamily="34" charset="0"/>
                <a:cs typeface="Verdana" panose="020B0604030504040204" pitchFamily="34" charset="0"/>
              </a:rPr>
              <a:t>nevojshme</a:t>
            </a:r>
            <a:endParaRPr lang="en-US" b="1" dirty="0">
              <a:solidFill>
                <a:srgbClr val="FF0000"/>
              </a:solidFill>
              <a:ea typeface="Verdana" panose="020B0604030504040204" pitchFamily="34" charset="0"/>
              <a:cs typeface="Verdana" panose="020B0604030504040204" pitchFamily="34" charset="0"/>
            </a:endParaRPr>
          </a:p>
        </p:txBody>
      </p:sp>
      <p:cxnSp>
        <p:nvCxnSpPr>
          <p:cNvPr id="8" name="Straight Arrow Connector 7"/>
          <p:cNvCxnSpPr>
            <a:stCxn id="6" idx="1"/>
          </p:cNvCxnSpPr>
          <p:nvPr/>
        </p:nvCxnSpPr>
        <p:spPr>
          <a:xfrm flipH="1" flipV="1">
            <a:off x="2267744" y="1468699"/>
            <a:ext cx="5040560" cy="21522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1"/>
          </p:cNvCxnSpPr>
          <p:nvPr/>
        </p:nvCxnSpPr>
        <p:spPr>
          <a:xfrm flipH="1" flipV="1">
            <a:off x="2411760" y="2544841"/>
            <a:ext cx="4896544" cy="10761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1"/>
          </p:cNvCxnSpPr>
          <p:nvPr/>
        </p:nvCxnSpPr>
        <p:spPr>
          <a:xfrm flipH="1">
            <a:off x="4067944" y="1371749"/>
            <a:ext cx="3240360" cy="4763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1"/>
          </p:cNvCxnSpPr>
          <p:nvPr/>
        </p:nvCxnSpPr>
        <p:spPr>
          <a:xfrm flipH="1" flipV="1">
            <a:off x="6228184" y="2348880"/>
            <a:ext cx="1080120" cy="4810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308304" y="3933056"/>
            <a:ext cx="1764000" cy="1065933"/>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Shumë specifike. Ndryshim në vlera minimale</a:t>
            </a:r>
          </a:p>
        </p:txBody>
      </p:sp>
      <p:cxnSp>
        <p:nvCxnSpPr>
          <p:cNvPr id="21" name="Straight Arrow Connector 20"/>
          <p:cNvCxnSpPr>
            <a:stCxn id="19" idx="1"/>
          </p:cNvCxnSpPr>
          <p:nvPr/>
        </p:nvCxnSpPr>
        <p:spPr>
          <a:xfrm flipH="1" flipV="1">
            <a:off x="6228184" y="3837123"/>
            <a:ext cx="1080120" cy="6289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1"/>
          </p:cNvCxnSpPr>
          <p:nvPr/>
        </p:nvCxnSpPr>
        <p:spPr>
          <a:xfrm flipH="1" flipV="1">
            <a:off x="5634216" y="4102073"/>
            <a:ext cx="1674088" cy="3639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128088" y="4987217"/>
            <a:ext cx="1944216" cy="867930"/>
          </a:xfrm>
          <a:prstGeom prst="rect">
            <a:avLst/>
          </a:prstGeom>
          <a:solidFill>
            <a:schemeClr val="bg1"/>
          </a:solidFill>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Duhet të jetë në pjesën e përgjithshme të specifikimeve </a:t>
            </a:r>
          </a:p>
        </p:txBody>
      </p:sp>
      <p:cxnSp>
        <p:nvCxnSpPr>
          <p:cNvPr id="26" name="Straight Arrow Connector 25"/>
          <p:cNvCxnSpPr/>
          <p:nvPr/>
        </p:nvCxnSpPr>
        <p:spPr>
          <a:xfrm flipH="1">
            <a:off x="5634216" y="5301208"/>
            <a:ext cx="138605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3751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60388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te korrigjuara</a:t>
            </a:r>
          </a:p>
        </p:txBody>
      </p:sp>
      <p:sp>
        <p:nvSpPr>
          <p:cNvPr id="3" name="Rectangle 2"/>
          <p:cNvSpPr/>
          <p:nvPr/>
        </p:nvSpPr>
        <p:spPr>
          <a:xfrm>
            <a:off x="251520" y="980728"/>
            <a:ext cx="6480720" cy="2492990"/>
          </a:xfrm>
          <a:prstGeom prst="rect">
            <a:avLst/>
          </a:prstGeom>
        </p:spPr>
        <p:txBody>
          <a:bodyPr wrap="square">
            <a:spAutoFit/>
          </a:bodyPr>
          <a:lstStyle/>
          <a:p>
            <a:pPr>
              <a:spcBef>
                <a:spcPts val="600"/>
              </a:spcBef>
            </a:pPr>
            <a:r>
              <a:rPr lang="sq-AL" b="1" u="sng" dirty="0">
                <a:ea typeface="Verdana" panose="020B0604030504040204" pitchFamily="34" charset="0"/>
                <a:cs typeface="Verdana" panose="020B0604030504040204" pitchFamily="34" charset="0"/>
              </a:rPr>
              <a:t>MAKINA E SHPIMIT TE LLOJIT MBAJTËS</a:t>
            </a:r>
          </a:p>
          <a:p>
            <a:pPr>
              <a:spcBef>
                <a:spcPts val="600"/>
              </a:spcBef>
            </a:pPr>
            <a:r>
              <a:rPr lang="sq-AL" b="1" strike="sngStrike" dirty="0">
                <a:ea typeface="Verdana" panose="020B0604030504040204" pitchFamily="34" charset="0"/>
                <a:cs typeface="Verdana" panose="020B0604030504040204" pitchFamily="34" charset="0"/>
              </a:rPr>
              <a:t>Opsion</a:t>
            </a:r>
          </a:p>
          <a:p>
            <a:pPr>
              <a:spcBef>
                <a:spcPts val="600"/>
              </a:spcBef>
            </a:pPr>
            <a:r>
              <a:rPr lang="en-US" dirty="0">
                <a:ea typeface="Verdana" panose="020B0604030504040204" pitchFamily="34" charset="0"/>
                <a:cs typeface="Verdana" panose="020B0604030504040204" pitchFamily="34" charset="0"/>
              </a:rPr>
              <a:t>[12] Me1 set.</a:t>
            </a:r>
          </a:p>
          <a:p>
            <a:pPr>
              <a:spcBef>
                <a:spcPts val="600"/>
              </a:spcBef>
            </a:pPr>
            <a:r>
              <a:rPr lang="en-US" dirty="0">
                <a:ea typeface="Verdana" panose="020B0604030504040204" pitchFamily="34" charset="0"/>
                <a:cs typeface="Verdana" panose="020B0604030504040204" pitchFamily="34" charset="0"/>
              </a:rPr>
              <a:t>[13] </a:t>
            </a:r>
            <a:r>
              <a:rPr lang="sq-AL" strike="sngStrike" dirty="0">
                <a:ea typeface="Verdana" panose="020B0604030504040204" pitchFamily="34" charset="0"/>
                <a:cs typeface="Verdana" panose="020B0604030504040204" pitchFamily="34" charset="0"/>
              </a:rPr>
              <a:t>Komplet me pajisje standarde dhe mjete</a:t>
            </a:r>
            <a:r>
              <a:rPr lang="nn-NO" strike="sngStrike" dirty="0">
                <a:ea typeface="Verdana" panose="020B0604030504040204" pitchFamily="34" charset="0"/>
                <a:cs typeface="Verdana" panose="020B0604030504040204" pitchFamily="34" charset="0"/>
              </a:rPr>
              <a:t>. </a:t>
            </a:r>
          </a:p>
          <a:p>
            <a:pPr>
              <a:spcBef>
                <a:spcPts val="600"/>
              </a:spcBef>
            </a:pPr>
            <a:r>
              <a:rPr lang="en-US" dirty="0">
                <a:ea typeface="Verdana" panose="020B0604030504040204" pitchFamily="34" charset="0"/>
                <a:cs typeface="Verdana" panose="020B0604030504040204" pitchFamily="34" charset="0"/>
              </a:rPr>
              <a:t>[14] </a:t>
            </a:r>
            <a:r>
              <a:rPr lang="sq-AL" strike="sngStrike" dirty="0">
                <a:ea typeface="Verdana" panose="020B0604030504040204" pitchFamily="34" charset="0"/>
                <a:cs typeface="Verdana" panose="020B0604030504040204" pitchFamily="34" charset="0"/>
              </a:rPr>
              <a:t>E bere ne Evropë</a:t>
            </a:r>
          </a:p>
          <a:p>
            <a:pPr>
              <a:spcBef>
                <a:spcPts val="600"/>
              </a:spcBef>
            </a:pPr>
            <a:r>
              <a:rPr lang="en-US" dirty="0">
                <a:ea typeface="Verdana" panose="020B0604030504040204" pitchFamily="34" charset="0"/>
                <a:cs typeface="Verdana" panose="020B0604030504040204" pitchFamily="34" charset="0"/>
              </a:rPr>
              <a:t>[15] </a:t>
            </a:r>
            <a:r>
              <a:rPr lang="sq-AL" strike="sngStrike" dirty="0">
                <a:ea typeface="Verdana" panose="020B0604030504040204" pitchFamily="34" charset="0"/>
                <a:cs typeface="Verdana" panose="020B0604030504040204" pitchFamily="34" charset="0"/>
              </a:rPr>
              <a:t>Pjesët rezervë shpërndahen në Liban </a:t>
            </a:r>
          </a:p>
          <a:p>
            <a:pPr>
              <a:spcBef>
                <a:spcPts val="600"/>
              </a:spcBef>
            </a:pPr>
            <a:r>
              <a:rPr lang="sq-AL" dirty="0">
                <a:ea typeface="Verdana" panose="020B0604030504040204" pitchFamily="34" charset="0"/>
                <a:cs typeface="Verdana" panose="020B0604030504040204" pitchFamily="34" charset="0"/>
              </a:rPr>
              <a:t>[16]Garancia minimale njëvjeçare</a:t>
            </a:r>
          </a:p>
        </p:txBody>
      </p:sp>
      <p:sp>
        <p:nvSpPr>
          <p:cNvPr id="4" name="Rectangle 3"/>
          <p:cNvSpPr/>
          <p:nvPr/>
        </p:nvSpPr>
        <p:spPr>
          <a:xfrm>
            <a:off x="7128088" y="1844824"/>
            <a:ext cx="1944216" cy="674031"/>
          </a:xfrm>
          <a:prstGeom prst="rect">
            <a:avLst/>
          </a:prstGeom>
        </p:spPr>
        <p:txBody>
          <a:bodyPr wrap="square">
            <a:spAutoFit/>
          </a:bodyPr>
          <a:lstStyle/>
          <a:p>
            <a:pPr>
              <a:lnSpc>
                <a:spcPct val="70000"/>
              </a:lnSpc>
            </a:pPr>
            <a:r>
              <a:rPr lang="en-US" b="1" dirty="0">
                <a:solidFill>
                  <a:srgbClr val="FF0000"/>
                </a:solidFill>
                <a:ea typeface="Verdana" panose="020B0604030504040204" pitchFamily="34" charset="0"/>
                <a:cs typeface="Verdana" panose="020B0604030504040204" pitchFamily="34" charset="0"/>
              </a:rPr>
              <a:t> </a:t>
            </a:r>
            <a:r>
              <a:rPr lang="sq-AL" b="1" dirty="0">
                <a:solidFill>
                  <a:srgbClr val="FF0000"/>
                </a:solidFill>
                <a:ea typeface="Verdana" panose="020B0604030504040204" pitchFamily="34" charset="0"/>
                <a:cs typeface="Verdana" panose="020B0604030504040204" pitchFamily="34" charset="0"/>
              </a:rPr>
              <a:t>Shume </a:t>
            </a:r>
            <a:r>
              <a:rPr lang="sq-AL" b="1" dirty="0" err="1">
                <a:solidFill>
                  <a:srgbClr val="FF0000"/>
                </a:solidFill>
                <a:ea typeface="Verdana" panose="020B0604030504040204" pitchFamily="34" charset="0"/>
                <a:cs typeface="Verdana" panose="020B0604030504040204" pitchFamily="34" charset="0"/>
              </a:rPr>
              <a:t>gjeneraleDetaje</a:t>
            </a:r>
            <a:r>
              <a:rPr lang="sq-AL" b="1" dirty="0">
                <a:solidFill>
                  <a:srgbClr val="FF0000"/>
                </a:solidFill>
                <a:ea typeface="Verdana" panose="020B0604030504040204" pitchFamily="34" charset="0"/>
                <a:cs typeface="Verdana" panose="020B0604030504040204" pitchFamily="34" charset="0"/>
              </a:rPr>
              <a:t> pajisje</a:t>
            </a:r>
          </a:p>
        </p:txBody>
      </p:sp>
      <p:sp>
        <p:nvSpPr>
          <p:cNvPr id="5" name="Rectangle 4"/>
          <p:cNvSpPr/>
          <p:nvPr/>
        </p:nvSpPr>
        <p:spPr>
          <a:xfrm>
            <a:off x="7308304" y="1268760"/>
            <a:ext cx="1764000" cy="484235"/>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pa nevojshme</a:t>
            </a:r>
          </a:p>
        </p:txBody>
      </p:sp>
      <p:sp>
        <p:nvSpPr>
          <p:cNvPr id="6" name="Rectangle 5"/>
          <p:cNvSpPr/>
          <p:nvPr/>
        </p:nvSpPr>
        <p:spPr>
          <a:xfrm>
            <a:off x="7128088" y="2610953"/>
            <a:ext cx="1944216"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Kufizues. Nevojitet justifikim. </a:t>
            </a:r>
          </a:p>
        </p:txBody>
      </p:sp>
      <p:sp>
        <p:nvSpPr>
          <p:cNvPr id="7" name="Rectangle 6"/>
          <p:cNvSpPr/>
          <p:nvPr/>
        </p:nvSpPr>
        <p:spPr>
          <a:xfrm>
            <a:off x="7128088" y="3403041"/>
            <a:ext cx="1944216"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Më mirë të referoheni në mirëmbajtjen</a:t>
            </a:r>
          </a:p>
        </p:txBody>
      </p:sp>
      <p:cxnSp>
        <p:nvCxnSpPr>
          <p:cNvPr id="9" name="Straight Arrow Connector 8"/>
          <p:cNvCxnSpPr>
            <a:stCxn id="5" idx="1"/>
          </p:cNvCxnSpPr>
          <p:nvPr/>
        </p:nvCxnSpPr>
        <p:spPr>
          <a:xfrm flipH="1">
            <a:off x="1331640" y="1510878"/>
            <a:ext cx="5976664" cy="459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1"/>
          </p:cNvCxnSpPr>
          <p:nvPr/>
        </p:nvCxnSpPr>
        <p:spPr>
          <a:xfrm flipH="1">
            <a:off x="6363710" y="2181840"/>
            <a:ext cx="764378" cy="230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1"/>
          </p:cNvCxnSpPr>
          <p:nvPr/>
        </p:nvCxnSpPr>
        <p:spPr>
          <a:xfrm flipH="1" flipV="1">
            <a:off x="2915816" y="2852936"/>
            <a:ext cx="4212272" cy="950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1"/>
          </p:cNvCxnSpPr>
          <p:nvPr/>
        </p:nvCxnSpPr>
        <p:spPr>
          <a:xfrm flipH="1" flipV="1">
            <a:off x="5436096" y="3284984"/>
            <a:ext cx="1691992" cy="4550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420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69168"/>
            <a:ext cx="60388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te korrigjuara</a:t>
            </a:r>
          </a:p>
        </p:txBody>
      </p:sp>
      <p:sp>
        <p:nvSpPr>
          <p:cNvPr id="3" name="Rectangle 2"/>
          <p:cNvSpPr/>
          <p:nvPr/>
        </p:nvSpPr>
        <p:spPr>
          <a:xfrm>
            <a:off x="251520" y="1151454"/>
            <a:ext cx="8640960" cy="3693319"/>
          </a:xfrm>
          <a:prstGeom prst="rect">
            <a:avLst/>
          </a:prstGeom>
        </p:spPr>
        <p:txBody>
          <a:bodyPr wrap="square">
            <a:spAutoFit/>
          </a:bodyPr>
          <a:lstStyle/>
          <a:p>
            <a:endParaRPr lang="fr-FR" b="1" dirty="0">
              <a:ea typeface="Verdana" panose="020B0604030504040204" pitchFamily="34" charset="0"/>
              <a:cs typeface="Verdana" panose="020B0604030504040204" pitchFamily="34" charset="0"/>
            </a:endParaRPr>
          </a:p>
          <a:p>
            <a:r>
              <a:rPr lang="sq-AL" b="1" dirty="0">
                <a:ea typeface="Verdana" panose="020B0604030504040204" pitchFamily="34" charset="0"/>
                <a:cs typeface="Verdana" panose="020B0604030504040204" pitchFamily="34" charset="0"/>
              </a:rPr>
              <a:t>MAKINA E SHPIMIT TE LLOJIT MBAJTËS</a:t>
            </a:r>
          </a:p>
          <a:p>
            <a:r>
              <a:rPr lang="sq-AL" dirty="0">
                <a:ea typeface="Verdana" panose="020B0604030504040204" pitchFamily="34" charset="0"/>
                <a:cs typeface="Verdana" panose="020B0604030504040204" pitchFamily="34" charset="0"/>
              </a:rPr>
              <a:t>[1] Rrip i drejtuar me 4 boshte te shpejtësisë.</a:t>
            </a:r>
          </a:p>
          <a:p>
            <a:r>
              <a:rPr lang="sq-AL" dirty="0">
                <a:ea typeface="Verdana" panose="020B0604030504040204" pitchFamily="34" charset="0"/>
                <a:cs typeface="Verdana" panose="020B0604030504040204" pitchFamily="34" charset="0"/>
              </a:rPr>
              <a:t>[2] Tabela shpuese mund te ngritët dhe ulet e cila mund te vendoset ne një kënd prej  0-45° dhe mund t</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lëviz anash. </a:t>
            </a:r>
          </a:p>
          <a:p>
            <a:r>
              <a:rPr lang="sq-AL" dirty="0">
                <a:ea typeface="Verdana" panose="020B0604030504040204" pitchFamily="34" charset="0"/>
                <a:cs typeface="Verdana" panose="020B0604030504040204" pitchFamily="34" charset="0"/>
              </a:rPr>
              <a:t>[3] Dimensionet e  mbajtëses Lartësia minimale:  450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Gjerësia minimale: 150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r>
              <a:rPr lang="sq-AL" dirty="0">
                <a:ea typeface="Verdana" panose="020B0604030504040204" pitchFamily="34" charset="0"/>
                <a:cs typeface="Verdana" panose="020B0604030504040204" pitchFamily="34" charset="0"/>
              </a:rPr>
              <a:t>[4] Distance n</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mes t</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boshtit deri te baza është 600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a:t>
            </a:r>
          </a:p>
          <a:p>
            <a:r>
              <a:rPr lang="sq-AL" dirty="0">
                <a:ea typeface="Verdana" panose="020B0604030504040204" pitchFamily="34" charset="0"/>
                <a:cs typeface="Verdana" panose="020B0604030504040204" pitchFamily="34" charset="0"/>
              </a:rPr>
              <a:t>[5] Kapaciteti i shpimit minimal 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r>
              <a:rPr lang="sq-AL" dirty="0">
                <a:ea typeface="Verdana" panose="020B0604030504040204" pitchFamily="34" charset="0"/>
                <a:cs typeface="Verdana" panose="020B0604030504040204" pitchFamily="34" charset="0"/>
              </a:rPr>
              <a:t>[6] Fuqia Motorike minimum 0.300 HP </a:t>
            </a:r>
          </a:p>
          <a:p>
            <a:r>
              <a:rPr lang="sq-AL" dirty="0">
                <a:ea typeface="Verdana" panose="020B0604030504040204" pitchFamily="34" charset="0"/>
                <a:cs typeface="Verdana" panose="020B0604030504040204" pitchFamily="34" charset="0"/>
              </a:rPr>
              <a:t>[7] Me përforcues dhe qelës përforcimi.</a:t>
            </a:r>
          </a:p>
          <a:p>
            <a:r>
              <a:rPr lang="sq-AL" dirty="0">
                <a:ea typeface="Verdana" panose="020B0604030504040204" pitchFamily="34" charset="0"/>
                <a:cs typeface="Verdana" panose="020B0604030504040204" pitchFamily="34" charset="0"/>
              </a:rPr>
              <a:t>[8] Komplet me 1 set te pjesëve te shpuesit 7 pjese.</a:t>
            </a:r>
          </a:p>
          <a:p>
            <a:r>
              <a:rPr lang="sq-AL" dirty="0">
                <a:ea typeface="Verdana" panose="020B0604030504040204" pitchFamily="34" charset="0"/>
                <a:cs typeface="Verdana" panose="020B0604030504040204" pitchFamily="34" charset="0"/>
              </a:rPr>
              <a:t>[9] Me 1 set. </a:t>
            </a:r>
          </a:p>
        </p:txBody>
      </p:sp>
      <p:pic>
        <p:nvPicPr>
          <p:cNvPr id="5" name="Picture 4"/>
          <p:cNvPicPr>
            <a:picLocks noChangeAspect="1"/>
          </p:cNvPicPr>
          <p:nvPr/>
        </p:nvPicPr>
        <p:blipFill>
          <a:blip r:embed="rId2" cstate="print"/>
          <a:stretch>
            <a:fillRect/>
          </a:stretch>
        </p:blipFill>
        <p:spPr>
          <a:xfrm>
            <a:off x="5334322" y="3461345"/>
            <a:ext cx="3486150" cy="2847975"/>
          </a:xfrm>
          <a:prstGeom prst="rect">
            <a:avLst/>
          </a:prstGeom>
        </p:spPr>
      </p:pic>
    </p:spTree>
    <p:extLst>
      <p:ext uri="{BB962C8B-B14F-4D97-AF65-F5344CB8AC3E}">
        <p14:creationId xmlns:p14="http://schemas.microsoft.com/office/powerpoint/2010/main" val="7775478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4294967295"/>
          </p:nvPr>
        </p:nvSpPr>
        <p:spPr>
          <a:xfrm>
            <a:off x="144016" y="1186408"/>
            <a:ext cx="8892480" cy="4539704"/>
          </a:xfrm>
          <a:prstGeom prst="rect">
            <a:avLst/>
          </a:prstGeom>
        </p:spPr>
        <p:txBody>
          <a:bodyPr wrap="square">
            <a:spAutoFit/>
          </a:bodyPr>
          <a:lstStyle/>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Fokusimi në funksionalitetin e dërgesave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Specifikoni më shumë alternativa “të qëndrueshme”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Merrni parasysh riciklimin e produkteve të </a:t>
            </a:r>
            <a:r>
              <a:rPr lang="sq-AL" altLang="el-GR" sz="2000" dirty="0" err="1">
                <a:latin typeface="Cambria" panose="02040503050406030204" pitchFamily="18" charset="0"/>
                <a:ea typeface="Cambria" panose="02040503050406030204" pitchFamily="18" charset="0"/>
                <a:cs typeface="Verdana" panose="020B0604030504040204" pitchFamily="34" charset="0"/>
              </a:rPr>
              <a:t>prokuruara</a:t>
            </a:r>
            <a:r>
              <a:rPr lang="sq-AL" altLang="el-GR" sz="2000" dirty="0">
                <a:latin typeface="Cambria" panose="02040503050406030204" pitchFamily="18" charset="0"/>
                <a:ea typeface="Cambria" panose="02040503050406030204" pitchFamily="18" charset="0"/>
                <a:cs typeface="Verdana" panose="020B0604030504040204" pitchFamily="34" charset="0"/>
              </a:rPr>
              <a:t> dhe / ose te pjesëve rezerve dhe konsumit</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tregun e drejtë (të tregtisë në mes të kompanive në vendet e zhvilluara dhe prodhuesit në vendet në zhvillim, në të cilën çmimet e drejtë janë paguar për prodhuesit)</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përdorimin e materialeve organike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specifikimin e  </a:t>
            </a:r>
            <a:r>
              <a:rPr lang="sq-AL" altLang="el-GR" sz="2000" dirty="0" err="1">
                <a:latin typeface="Cambria" panose="02040503050406030204" pitchFamily="18" charset="0"/>
                <a:ea typeface="Cambria" panose="02040503050406030204" pitchFamily="18" charset="0"/>
                <a:cs typeface="Verdana" panose="020B0604030504040204" pitchFamily="34" charset="0"/>
              </a:rPr>
              <a:t>eko</a:t>
            </a:r>
            <a:r>
              <a:rPr lang="sq-AL" altLang="el-GR" sz="2000" dirty="0">
                <a:latin typeface="Cambria" panose="02040503050406030204" pitchFamily="18" charset="0"/>
                <a:ea typeface="Cambria" panose="02040503050406030204" pitchFamily="18" charset="0"/>
                <a:cs typeface="Verdana" panose="020B0604030504040204" pitchFamily="34" charset="0"/>
              </a:rPr>
              <a:t>-etiketimit për mallra dhe materiale</a:t>
            </a:r>
          </a:p>
        </p:txBody>
      </p:sp>
      <p:sp>
        <p:nvSpPr>
          <p:cNvPr id="4" name="Rectangle 2"/>
          <p:cNvSpPr>
            <a:spLocks noChangeArrowheads="1"/>
          </p:cNvSpPr>
          <p:nvPr/>
        </p:nvSpPr>
        <p:spPr bwMode="auto">
          <a:xfrm>
            <a:off x="505920" y="473440"/>
            <a:ext cx="20810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l-GR" sz="2800" b="1" dirty="0"/>
              <a:t>Specifikimi</a:t>
            </a:r>
          </a:p>
        </p:txBody>
      </p:sp>
    </p:spTree>
    <p:extLst>
      <p:ext uri="{BB962C8B-B14F-4D97-AF65-F5344CB8AC3E}">
        <p14:creationId xmlns:p14="http://schemas.microsoft.com/office/powerpoint/2010/main" val="3339360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245022" y="228600"/>
            <a:ext cx="38697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l-GR" sz="2800" b="1" kern="1200" dirty="0">
                <a:ea typeface="Cambria" panose="02040503050406030204" pitchFamily="18" charset="0"/>
                <a:cs typeface="+mn-cs"/>
              </a:rPr>
              <a:t>Përcaktimi </a:t>
            </a:r>
            <a:r>
              <a:rPr lang="en-US" altLang="el-GR" sz="2800" b="1" kern="1200" dirty="0">
                <a:ea typeface="Cambria" panose="02040503050406030204" pitchFamily="18" charset="0"/>
                <a:cs typeface="+mn-cs"/>
              </a:rPr>
              <a:t>i</a:t>
            </a:r>
            <a:r>
              <a:rPr lang="sq-AL" altLang="el-GR" sz="2800" b="1" kern="1200" dirty="0">
                <a:ea typeface="Cambria" panose="02040503050406030204" pitchFamily="18" charset="0"/>
                <a:cs typeface="+mn-cs"/>
              </a:rPr>
              <a:t> nevojës </a:t>
            </a:r>
          </a:p>
        </p:txBody>
      </p:sp>
      <p:sp>
        <p:nvSpPr>
          <p:cNvPr id="90115" name="Rectangle 3"/>
          <p:cNvSpPr>
            <a:spLocks noGrp="1" noChangeArrowheads="1"/>
          </p:cNvSpPr>
          <p:nvPr>
            <p:ph type="body" idx="4294967295"/>
          </p:nvPr>
        </p:nvSpPr>
        <p:spPr>
          <a:xfrm>
            <a:off x="0" y="980728"/>
            <a:ext cx="9144000" cy="5786199"/>
          </a:xfrm>
          <a:prstGeom prst="rect">
            <a:avLst/>
          </a:prstGeom>
          <a:solidFill>
            <a:schemeClr val="bg1"/>
          </a:solidFill>
        </p:spPr>
        <p:txBody>
          <a:bodyPr wrap="square">
            <a:spAutoFit/>
          </a:bodyPr>
          <a:lstStyle/>
          <a:p>
            <a:pPr marL="0" indent="0" algn="just" eaLnBrk="1" hangingPunct="1">
              <a:spcBef>
                <a:spcPts val="600"/>
              </a:spcBef>
              <a:buNone/>
            </a:pPr>
            <a:r>
              <a:rPr lang="sq-AL" altLang="el-GR" sz="2000" dirty="0">
                <a:latin typeface="Cambria" panose="02040503050406030204" pitchFamily="18" charset="0"/>
                <a:ea typeface="Cambria" panose="02040503050406030204" pitchFamily="18" charset="0"/>
                <a:cs typeface="Verdana" panose="020B0604030504040204" pitchFamily="34" charset="0"/>
              </a:rPr>
              <a:t>"Mundësitë kryesore për 'blerjen e gjelbër” duhet te gjenden në fillim të një procesi publik të blerjes, përkatësisht gjate marrjes se vendimit për çështje të një kontrate." (EU Komunikim Interpretues, 2001)</a:t>
            </a:r>
          </a:p>
          <a:p>
            <a:pPr marL="0" indent="0" eaLnBrk="1" hangingPunct="1">
              <a:spcBef>
                <a:spcPts val="600"/>
              </a:spcBef>
              <a:buNone/>
            </a:pPr>
            <a:r>
              <a:rPr lang="sq-AL" altLang="el-GR" sz="2000" dirty="0">
                <a:latin typeface="Cambria" panose="02040503050406030204" pitchFamily="18" charset="0"/>
                <a:ea typeface="Cambria" panose="02040503050406030204" pitchFamily="18" charset="0"/>
                <a:cs typeface="Verdana" panose="020B0604030504040204" pitchFamily="34" charset="0"/>
              </a:rPr>
              <a:t>Nevoja e prokurimit duhet gjithmonë të jetë e përshtatur brenda parametrave të përcaktuara nga politikat e AK-së.</a:t>
            </a:r>
            <a:br>
              <a:rPr lang="sq-AL" altLang="el-GR" sz="2000" dirty="0">
                <a:latin typeface="Cambria" panose="02040503050406030204" pitchFamily="18" charset="0"/>
                <a:ea typeface="Cambria" panose="02040503050406030204" pitchFamily="18" charset="0"/>
                <a:cs typeface="Verdana" panose="020B0604030504040204" pitchFamily="34" charset="0"/>
              </a:rPr>
            </a:br>
            <a:r>
              <a:rPr lang="sq-AL" altLang="el-GR" sz="2000" dirty="0">
                <a:latin typeface="Cambria" panose="02040503050406030204" pitchFamily="18" charset="0"/>
                <a:ea typeface="Cambria" panose="02040503050406030204" pitchFamily="18" charset="0"/>
                <a:cs typeface="Verdana" panose="020B0604030504040204" pitchFamily="34" charset="0"/>
              </a:rPr>
              <a:t>Pyetjet dhe përgjigjet të cilat duhet kërkuar:</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çfarë është qëllimi i arritjes se prokurimit?</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a kemi me të vërtetë nevojë për blerje?</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a na  nevojitet për këtë specifikim?</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çfarë ndodh me produktin në fund të periudhës së jetës?</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si ndikon prokurimi në objektivat dhe politikat tona (mjedisore dhe sociale)?</a:t>
            </a: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sq-AL" altLang="el-GR"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31434337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a:xfrm>
            <a:off x="342004" y="489083"/>
            <a:ext cx="21018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l-GR" sz="2800" b="1" kern="1200" dirty="0">
                <a:ea typeface="Cambria" panose="02040503050406030204" pitchFamily="18" charset="0"/>
                <a:cs typeface="+mn-cs"/>
              </a:rPr>
              <a:t>Furnizuesit</a:t>
            </a:r>
          </a:p>
        </p:txBody>
      </p:sp>
      <p:sp>
        <p:nvSpPr>
          <p:cNvPr id="104451" name="Rectangle 3"/>
          <p:cNvSpPr>
            <a:spLocks noGrp="1" noChangeArrowheads="1"/>
          </p:cNvSpPr>
          <p:nvPr>
            <p:ph type="body" idx="4294967295"/>
          </p:nvPr>
        </p:nvSpPr>
        <p:spPr>
          <a:xfrm>
            <a:off x="144016" y="1124744"/>
            <a:ext cx="8892480" cy="4770537"/>
          </a:xfrm>
          <a:prstGeom prst="rect">
            <a:avLst/>
          </a:prstGeom>
        </p:spPr>
        <p:txBody>
          <a:bodyPr wrap="square">
            <a:spAutoFit/>
          </a:bodyPr>
          <a:lstStyle/>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Si t</a:t>
            </a:r>
            <a:r>
              <a:rPr lang="en-US" altLang="el-GR" sz="2000" dirty="0">
                <a:latin typeface="Cambria" panose="02040503050406030204" pitchFamily="18" charset="0"/>
                <a:ea typeface="Cambria" panose="02040503050406030204" pitchFamily="18" charset="0"/>
                <a:cs typeface="Verdana" panose="020B0604030504040204" pitchFamily="34" charset="0"/>
              </a:rPr>
              <a:t>ë</a:t>
            </a:r>
            <a:r>
              <a:rPr lang="sq-AL" altLang="el-GR" sz="2000" dirty="0">
                <a:latin typeface="Cambria" panose="02040503050406030204" pitchFamily="18" charset="0"/>
                <a:ea typeface="Cambria" panose="02040503050406030204" pitchFamily="18" charset="0"/>
                <a:cs typeface="Verdana" panose="020B0604030504040204" pitchFamily="34" charset="0"/>
              </a:rPr>
              <a:t> zgjidhni një furnizues</a:t>
            </a:r>
            <a:r>
              <a:rPr lang="en-US" altLang="el-GR" sz="2000" dirty="0">
                <a:latin typeface="Cambria" panose="02040503050406030204" pitchFamily="18" charset="0"/>
                <a:ea typeface="Cambria" panose="02040503050406030204" pitchFamily="18" charset="0"/>
                <a:cs typeface="Verdana" panose="020B0604030504040204" pitchFamily="34" charset="0"/>
              </a:rPr>
              <a:t> </a:t>
            </a:r>
            <a:r>
              <a:rPr lang="sq-AL" altLang="el-GR" sz="2000" dirty="0">
                <a:latin typeface="Cambria" panose="02040503050406030204" pitchFamily="18" charset="0"/>
                <a:ea typeface="Cambria" panose="02040503050406030204" pitchFamily="18" charset="0"/>
                <a:cs typeface="Verdana" panose="020B0604030504040204" pitchFamily="34" charset="0"/>
              </a:rPr>
              <a:t>(mjedisor dhe social) më përgjegjës? </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Çfarë mund të kërkoni?</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Çfarë duhet të pyesni furnizuesit?</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CO2 gjurma e prodhimit</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njoftimet e pakësimit te telasheve </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Mbetjet e dërguara ne </a:t>
            </a:r>
            <a:r>
              <a:rPr lang="sq-AL" altLang="el-GR" sz="2000" dirty="0" err="1">
                <a:latin typeface="Cambria" panose="02040503050406030204" pitchFamily="18" charset="0"/>
                <a:ea typeface="Cambria" panose="02040503050406030204" pitchFamily="18" charset="0"/>
                <a:cs typeface="Verdana" panose="020B0604030504040204" pitchFamily="34" charset="0"/>
              </a:rPr>
              <a:t>deponi</a:t>
            </a:r>
            <a:r>
              <a:rPr lang="sq-AL" altLang="el-GR" sz="2000" dirty="0">
                <a:latin typeface="Cambria" panose="02040503050406030204" pitchFamily="18" charset="0"/>
                <a:ea typeface="Cambria" panose="02040503050406030204" pitchFamily="18" charset="0"/>
                <a:cs typeface="Verdana" panose="020B0604030504040204" pitchFamily="34" charset="0"/>
              </a:rPr>
              <a:t>  </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Ndjekjet për ndotje ose </a:t>
            </a:r>
            <a:r>
              <a:rPr lang="sq-AL" altLang="el-GR" sz="2000" dirty="0" err="1">
                <a:latin typeface="Cambria" panose="02040503050406030204" pitchFamily="18" charset="0"/>
                <a:ea typeface="Cambria" panose="02040503050406030204" pitchFamily="18" charset="0"/>
                <a:cs typeface="Verdana" panose="020B0604030504040204" pitchFamily="34" charset="0"/>
              </a:rPr>
              <a:t>biodiversitet</a:t>
            </a:r>
            <a:endParaRPr lang="sq-AL" altLang="el-GR" sz="2000" dirty="0">
              <a:latin typeface="Cambria" panose="02040503050406030204" pitchFamily="18" charset="0"/>
              <a:ea typeface="Cambria" panose="02040503050406030204" pitchFamily="18" charset="0"/>
              <a:cs typeface="Verdana" panose="020B0604030504040204" pitchFamily="34" charset="0"/>
            </a:endParaRP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Lende druri te përdorura nga burime jo te qëndrueshme</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Rreziqet që lidhen me të drejtat e njeriut</a:t>
            </a:r>
          </a:p>
        </p:txBody>
      </p:sp>
    </p:spTree>
    <p:extLst>
      <p:ext uri="{BB962C8B-B14F-4D97-AF65-F5344CB8AC3E}">
        <p14:creationId xmlns:p14="http://schemas.microsoft.com/office/powerpoint/2010/main" val="24188302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433447" y="461963"/>
            <a:ext cx="4222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l-GR" sz="2000" b="1" kern="1200" dirty="0">
                <a:latin typeface="Cambria" panose="02040503050406030204" pitchFamily="18" charset="0"/>
                <a:ea typeface="Cambria" panose="02040503050406030204" pitchFamily="18" charset="0"/>
                <a:cs typeface="+mn-cs"/>
              </a:rPr>
              <a:t>ECO-etiketat - shembuj</a:t>
            </a:r>
          </a:p>
        </p:txBody>
      </p:sp>
      <p:pic>
        <p:nvPicPr>
          <p:cNvPr id="98307" name="Picture 3" descr="AELA_thum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148680"/>
            <a:ext cx="126841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8" name="Picture 4" descr="BEP_GL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0200" y="114868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9" name="Picture 5" descr="ecomark"/>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53200" y="2063080"/>
            <a:ext cx="25908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0" name="Picture 6" descr="ecoplan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8600" y="2520280"/>
            <a:ext cx="10477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1" name="Picture 7" descr="ecpsmalllogo-canad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00800" y="473008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2" name="Picture 8" descr="kn_9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48600" y="1148680"/>
            <a:ext cx="993775"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3" name="Picture 9" descr="kn_9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629400" y="1148680"/>
            <a:ext cx="108585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4" name="Picture 10" descr="logo_k"/>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696200" y="4501480"/>
            <a:ext cx="11303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5" name="Picture 11" descr="logo_korea"/>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05000" y="4882480"/>
            <a:ext cx="16684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6" name="Picture 12" descr="logo-1_nz"/>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743200" y="3129880"/>
            <a:ext cx="12112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7" name="Picture 13" descr="logo-bmvgr1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876800" y="4120480"/>
            <a:ext cx="11430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8" name="Picture 14" descr="m-0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971800" y="1072480"/>
            <a:ext cx="1684338"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9" name="Picture 15" descr="navi_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724400" y="996280"/>
            <a:ext cx="1854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0" name="Picture 16" descr="svanenlogga_framE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95400" y="2444080"/>
            <a:ext cx="15208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1" name="Picture 17" descr="tebiki_zu04"/>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28600" y="427288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2" name="Picture 18" descr="tn_0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334000" y="2825080"/>
            <a:ext cx="1143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3" name="Picture 19" descr="FSClogo"/>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38600" y="305368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4" name="Picture 20" descr="grnlogo"/>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676400" y="3663280"/>
            <a:ext cx="7302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35555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7109"/>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sq-AL" altLang="en-US" sz="2800" b="1" dirty="0">
                <a:latin typeface="+mj-lt"/>
                <a:cs typeface="Arial" charset="0"/>
              </a:rPr>
              <a:t>Roli i zyrtarit të prokurimit    </a:t>
            </a:r>
            <a:r>
              <a:rPr lang="sq-AL" sz="2800" b="1" dirty="0">
                <a:latin typeface="+mj-lt"/>
              </a:rPr>
              <a:t>Procesi</a:t>
            </a:r>
            <a:r>
              <a:rPr lang="en-US" sz="2800" b="1" dirty="0">
                <a:latin typeface="+mj-lt"/>
              </a:rPr>
              <a:t> </a:t>
            </a:r>
          </a:p>
        </p:txBody>
      </p:sp>
      <p:sp>
        <p:nvSpPr>
          <p:cNvPr id="4" name="Rectangle 3"/>
          <p:cNvSpPr>
            <a:spLocks noChangeArrowheads="1"/>
          </p:cNvSpPr>
          <p:nvPr/>
        </p:nvSpPr>
        <p:spPr bwMode="auto">
          <a:xfrm>
            <a:off x="152568" y="914437"/>
            <a:ext cx="8991432" cy="769441"/>
          </a:xfrm>
          <a:prstGeom prst="rect">
            <a:avLst/>
          </a:prstGeom>
        </p:spPr>
        <p:txBody>
          <a:bodyPr wrap="square">
            <a:spAutoFit/>
          </a:bodyPr>
          <a:lstStyle/>
          <a:p>
            <a:pPr eaLnBrk="0" hangingPunct="0">
              <a:spcBef>
                <a:spcPts val="600"/>
              </a:spcBef>
              <a:buClr>
                <a:schemeClr val="bg2"/>
              </a:buClr>
              <a:buSzPct val="75000"/>
            </a:pPr>
            <a:r>
              <a:rPr lang="sq-AL" altLang="el-GR" sz="2200" dirty="0">
                <a:ea typeface="Verdana" panose="020B0604030504040204" pitchFamily="34" charset="0"/>
                <a:cs typeface="Verdana" panose="020B0604030504040204" pitchFamily="34" charset="0"/>
              </a:rPr>
              <a:t>Diagrami i mëposhtëm tregon fazat në procesin e përpunimit të specifikimeve.</a:t>
            </a:r>
          </a:p>
        </p:txBody>
      </p:sp>
      <p:sp>
        <p:nvSpPr>
          <p:cNvPr id="5" name="TextBox 4"/>
          <p:cNvSpPr txBox="1"/>
          <p:nvPr/>
        </p:nvSpPr>
        <p:spPr>
          <a:xfrm>
            <a:off x="251520" y="1922532"/>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Analiza e nevojave</a:t>
            </a:r>
            <a:endParaRPr lang="en-US" sz="2400" dirty="0"/>
          </a:p>
          <a:p>
            <a:pPr algn="ctr"/>
            <a:endParaRPr lang="sq-AL"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Identifikimi i nevojave të AK-së, d</a:t>
            </a:r>
            <a:r>
              <a:rPr lang="en-US" dirty="0">
                <a:solidFill>
                  <a:srgbClr val="333333"/>
                </a:solidFill>
                <a:ea typeface="Verdana" panose="020B0604030504040204" pitchFamily="34" charset="0"/>
                <a:cs typeface="Verdana" panose="020B0604030504040204" pitchFamily="34" charset="0"/>
              </a:rPr>
              <a:t>.</a:t>
            </a:r>
            <a:r>
              <a:rPr lang="sq-AL" dirty="0">
                <a:solidFill>
                  <a:srgbClr val="333333"/>
                </a:solidFill>
                <a:ea typeface="Verdana" panose="020B0604030504040204" pitchFamily="34" charset="0"/>
                <a:cs typeface="Verdana" panose="020B0604030504040204" pitchFamily="34" charset="0"/>
              </a:rPr>
              <a:t>m</a:t>
            </a:r>
            <a:r>
              <a:rPr lang="en-US" dirty="0">
                <a:solidFill>
                  <a:srgbClr val="333333"/>
                </a:solidFill>
                <a:ea typeface="Verdana" panose="020B0604030504040204" pitchFamily="34" charset="0"/>
                <a:cs typeface="Verdana" panose="020B0604030504040204" pitchFamily="34" charset="0"/>
              </a:rPr>
              <a:t>.</a:t>
            </a:r>
            <a:r>
              <a:rPr lang="sq-AL" dirty="0">
                <a:solidFill>
                  <a:srgbClr val="333333"/>
                </a:solidFill>
                <a:ea typeface="Verdana" panose="020B0604030504040204" pitchFamily="34" charset="0"/>
                <a:cs typeface="Verdana" panose="020B0604030504040204" pitchFamily="34" charset="0"/>
              </a:rPr>
              <a:t>th. Lista e funksioneve, </a:t>
            </a:r>
            <a:r>
              <a:rPr lang="sq-AL" dirty="0" err="1">
                <a:solidFill>
                  <a:srgbClr val="333333"/>
                </a:solidFill>
                <a:ea typeface="Verdana" panose="020B0604030504040204" pitchFamily="34" charset="0"/>
                <a:cs typeface="Verdana" panose="020B0604030504040204" pitchFamily="34" charset="0"/>
              </a:rPr>
              <a:t>performancave</a:t>
            </a:r>
            <a:r>
              <a:rPr lang="sq-AL" dirty="0">
                <a:solidFill>
                  <a:srgbClr val="333333"/>
                </a:solidFill>
                <a:ea typeface="Verdana" panose="020B0604030504040204" pitchFamily="34" charset="0"/>
                <a:cs typeface="Verdana" panose="020B0604030504040204" pitchFamily="34" charset="0"/>
              </a:rPr>
              <a:t> dhe karakteristikave teknike të nevojshme për tu përfshirë në Specifikimet / TR</a:t>
            </a:r>
            <a:endParaRPr lang="sq-AL" sz="2400" dirty="0"/>
          </a:p>
        </p:txBody>
      </p:sp>
      <p:sp>
        <p:nvSpPr>
          <p:cNvPr id="8" name="TextBox 7"/>
          <p:cNvSpPr txBox="1"/>
          <p:nvPr/>
        </p:nvSpPr>
        <p:spPr>
          <a:xfrm>
            <a:off x="3330000" y="1880968"/>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Mbledhja e informacionit</a:t>
            </a:r>
          </a:p>
          <a:p>
            <a:pPr algn="ctr"/>
            <a:endParaRPr lang="en-US"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Çfarë është në dispozicion në treg si një </a:t>
            </a:r>
            <a:r>
              <a:rPr lang="sq-AL" dirty="0" err="1">
                <a:solidFill>
                  <a:srgbClr val="333333"/>
                </a:solidFill>
                <a:ea typeface="Verdana" panose="020B0604030504040204" pitchFamily="34" charset="0"/>
                <a:cs typeface="Verdana" panose="020B0604030504040204" pitchFamily="34" charset="0"/>
              </a:rPr>
              <a:t>input</a:t>
            </a:r>
            <a:r>
              <a:rPr lang="sq-AL" dirty="0">
                <a:solidFill>
                  <a:srgbClr val="333333"/>
                </a:solidFill>
                <a:ea typeface="Verdana" panose="020B0604030504040204" pitchFamily="34" charset="0"/>
                <a:cs typeface="Verdana" panose="020B0604030504040204" pitchFamily="34" charset="0"/>
              </a:rPr>
              <a:t> në specifikimin </a:t>
            </a:r>
            <a:r>
              <a:rPr lang="en-US" dirty="0">
                <a:solidFill>
                  <a:srgbClr val="333333"/>
                </a:solidFill>
                <a:ea typeface="Verdana" panose="020B0604030504040204" pitchFamily="34" charset="0"/>
                <a:cs typeface="Verdana" panose="020B0604030504040204" pitchFamily="34" charset="0"/>
              </a:rPr>
              <a:t>/ TR.</a:t>
            </a:r>
            <a:endParaRPr lang="el-GR" dirty="0">
              <a:solidFill>
                <a:srgbClr val="333333"/>
              </a:solidFill>
              <a:ea typeface="Verdana" panose="020B0604030504040204" pitchFamily="34" charset="0"/>
              <a:cs typeface="Verdana" panose="020B0604030504040204" pitchFamily="34" charset="0"/>
            </a:endParaRPr>
          </a:p>
          <a:p>
            <a:pPr algn="ctr"/>
            <a:endParaRPr lang="el-GR" sz="2400" dirty="0"/>
          </a:p>
        </p:txBody>
      </p:sp>
      <p:sp>
        <p:nvSpPr>
          <p:cNvPr id="9" name="TextBox 8"/>
          <p:cNvSpPr txBox="1"/>
          <p:nvPr/>
        </p:nvSpPr>
        <p:spPr>
          <a:xfrm>
            <a:off x="6408480" y="1880968"/>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Shkrimi I specifikimeve </a:t>
            </a:r>
          </a:p>
          <a:p>
            <a:endParaRPr lang="en-US"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Bazuar në analizën e nevojave dhe mbledhjen e informacionit, janë përpunuar specifikimet / TR. Është praktikë e mirë të angazhoni një specialist për t'i shqyrtuar dhe provuar ato përpara se të finalizohet.</a:t>
            </a:r>
            <a:endParaRPr lang="sq-AL" sz="2400" dirty="0"/>
          </a:p>
        </p:txBody>
      </p:sp>
      <p:cxnSp>
        <p:nvCxnSpPr>
          <p:cNvPr id="7" name="Straight Arrow Connector 6"/>
          <p:cNvCxnSpPr>
            <a:stCxn id="5" idx="3"/>
            <a:endCxn id="8" idx="1"/>
          </p:cNvCxnSpPr>
          <p:nvPr/>
        </p:nvCxnSpPr>
        <p:spPr>
          <a:xfrm flipV="1">
            <a:off x="2735520" y="3986968"/>
            <a:ext cx="594480" cy="41564"/>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8" idx="3"/>
            <a:endCxn id="9" idx="1"/>
          </p:cNvCxnSpPr>
          <p:nvPr/>
        </p:nvCxnSpPr>
        <p:spPr>
          <a:xfrm>
            <a:off x="5814000" y="3986968"/>
            <a:ext cx="59448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0553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0"/>
            <a:ext cx="46554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n-US" sz="2800" b="1" dirty="0"/>
              <a:t>Roli i zyrtarit të prokurimit</a:t>
            </a:r>
            <a:endParaRPr lang="sq-AL" sz="2800" b="1" dirty="0"/>
          </a:p>
        </p:txBody>
      </p:sp>
      <p:sp>
        <p:nvSpPr>
          <p:cNvPr id="3" name="Rectangle 2"/>
          <p:cNvSpPr/>
          <p:nvPr/>
        </p:nvSpPr>
        <p:spPr>
          <a:xfrm>
            <a:off x="0" y="625525"/>
            <a:ext cx="9144000" cy="6724918"/>
          </a:xfrm>
          <a:prstGeom prst="rect">
            <a:avLst/>
          </a:prstGeom>
          <a:solidFill>
            <a:schemeClr val="bg1"/>
          </a:solidFill>
          <a:ln>
            <a:noFill/>
          </a:ln>
        </p:spPr>
        <p:txBody>
          <a:bodyPr wrap="square">
            <a:spAutoFit/>
          </a:bodyPr>
          <a:lstStyle/>
          <a:p>
            <a:pPr>
              <a:spcBef>
                <a:spcPts val="600"/>
              </a:spcBef>
            </a:pPr>
            <a:r>
              <a:rPr lang="sq-AL" sz="2200" dirty="0">
                <a:solidFill>
                  <a:srgbClr val="333333"/>
                </a:solidFill>
                <a:ea typeface="Verdana" panose="020B0604030504040204" pitchFamily="34" charset="0"/>
                <a:cs typeface="Verdana" panose="020B0604030504040204" pitchFamily="34" charset="0"/>
              </a:rPr>
              <a:t>Zyrtari i Prokurimit është përgjegjës për të siguruar q</a:t>
            </a:r>
            <a:r>
              <a:rPr lang="en-US" sz="2200" dirty="0">
                <a:solidFill>
                  <a:srgbClr val="333333"/>
                </a:solidFill>
                <a:ea typeface="Verdana" panose="020B0604030504040204" pitchFamily="34" charset="0"/>
                <a:cs typeface="Verdana" panose="020B0604030504040204" pitchFamily="34" charset="0"/>
              </a:rPr>
              <a:t>ë</a:t>
            </a:r>
            <a:r>
              <a:rPr lang="sq-AL" sz="2200" dirty="0">
                <a:solidFill>
                  <a:srgbClr val="333333"/>
                </a:solidFill>
                <a:ea typeface="Verdana" panose="020B0604030504040204" pitchFamily="34" charset="0"/>
                <a:cs typeface="Verdana" panose="020B0604030504040204" pitchFamily="34" charset="0"/>
              </a:rPr>
              <a:t> specifikimet teknike janë të lira nga paqartësitë, </a:t>
            </a:r>
            <a:r>
              <a:rPr lang="en-US" sz="2200" dirty="0" err="1">
                <a:solidFill>
                  <a:srgbClr val="333333"/>
                </a:solidFill>
                <a:ea typeface="Verdana" panose="020B0604030504040204" pitchFamily="34" charset="0"/>
                <a:cs typeface="Verdana" panose="020B0604030504040204" pitchFamily="34" charset="0"/>
              </a:rPr>
              <a:t>por</a:t>
            </a:r>
            <a:r>
              <a:rPr lang="en-US" sz="2200" dirty="0">
                <a:solidFill>
                  <a:srgbClr val="333333"/>
                </a:solidFill>
                <a:ea typeface="Verdana" panose="020B0604030504040204" pitchFamily="34" charset="0"/>
                <a:cs typeface="Verdana" panose="020B0604030504040204" pitchFamily="34" charset="0"/>
              </a:rPr>
              <a:t> </a:t>
            </a:r>
            <a:r>
              <a:rPr lang="en-US" sz="2200" dirty="0" err="1">
                <a:solidFill>
                  <a:srgbClr val="333333"/>
                </a:solidFill>
                <a:ea typeface="Verdana" panose="020B0604030504040204" pitchFamily="34" charset="0"/>
                <a:cs typeface="Verdana" panose="020B0604030504040204" pitchFamily="34" charset="0"/>
              </a:rPr>
              <a:t>janë</a:t>
            </a:r>
            <a:r>
              <a:rPr lang="en-US" sz="2200" dirty="0">
                <a:solidFill>
                  <a:srgbClr val="333333"/>
                </a:solidFill>
                <a:ea typeface="Verdana" panose="020B0604030504040204" pitchFamily="34" charset="0"/>
                <a:cs typeface="Verdana" panose="020B0604030504040204" pitchFamily="34" charset="0"/>
              </a:rPr>
              <a:t> </a:t>
            </a:r>
            <a:r>
              <a:rPr lang="sq-AL" sz="2200" dirty="0">
                <a:solidFill>
                  <a:srgbClr val="333333"/>
                </a:solidFill>
                <a:ea typeface="Verdana" panose="020B0604030504040204" pitchFamily="34" charset="0"/>
                <a:cs typeface="Verdana" panose="020B0604030504040204" pitchFamily="34" charset="0"/>
              </a:rPr>
              <a:t>të qarta dhe të përgjithshme, dhe  të promovoj konkurrencë të drejtë në mesin e furnizuesve.</a:t>
            </a:r>
          </a:p>
          <a:p>
            <a:pPr>
              <a:spcBef>
                <a:spcPts val="600"/>
              </a:spcBef>
            </a:pPr>
            <a:r>
              <a:rPr lang="sq-AL" sz="2200" dirty="0">
                <a:solidFill>
                  <a:srgbClr val="333333"/>
                </a:solidFill>
                <a:ea typeface="Verdana" panose="020B0604030504040204" pitchFamily="34" charset="0"/>
                <a:cs typeface="Verdana" panose="020B0604030504040204" pitchFamily="34" charset="0"/>
              </a:rPr>
              <a:t>Zyrtari i prokurimit luan një rol mbështetës në </a:t>
            </a:r>
            <a:r>
              <a:rPr lang="sq-AL" sz="2200" dirty="0" err="1">
                <a:solidFill>
                  <a:srgbClr val="333333"/>
                </a:solidFill>
                <a:ea typeface="Verdana" panose="020B0604030504040204" pitchFamily="34" charset="0"/>
                <a:cs typeface="Verdana" panose="020B0604030504040204" pitchFamily="34" charset="0"/>
              </a:rPr>
              <a:t>elaborimin</a:t>
            </a:r>
            <a:r>
              <a:rPr lang="sq-AL" sz="2200" dirty="0">
                <a:solidFill>
                  <a:srgbClr val="333333"/>
                </a:solidFill>
                <a:ea typeface="Verdana" panose="020B0604030504040204" pitchFamily="34" charset="0"/>
                <a:cs typeface="Verdana" panose="020B0604030504040204" pitchFamily="34" charset="0"/>
              </a:rPr>
              <a:t> e specifikimeve’ në fushat e mëposhtme: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Shqyrtimi i ST për plotësim dhe për të siguruar se ato nuk janë kufizuese apo të njëanshme ndaj një furnizuesi të veçantë</a:t>
            </a:r>
            <a:r>
              <a:rPr lang="en-US" sz="2200" dirty="0">
                <a:ea typeface="Verdana" panose="020B0604030504040204" pitchFamily="34" charset="0"/>
                <a:cs typeface="Verdana" panose="020B0604030504040204" pitchFamily="34" charset="0"/>
              </a:rPr>
              <a:t>;</a:t>
            </a: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Ndihmon në studimet e tregut për të identifikuar burimet e furnizimit, çmimet dhe </a:t>
            </a:r>
            <a:r>
              <a:rPr lang="sq-AL" sz="2200" dirty="0" err="1">
                <a:ea typeface="Verdana" panose="020B0604030504040204" pitchFamily="34" charset="0"/>
                <a:cs typeface="Verdana" panose="020B0604030504040204" pitchFamily="34" charset="0"/>
              </a:rPr>
              <a:t>disponueshmërinë</a:t>
            </a:r>
            <a:r>
              <a:rPr lang="sq-AL" sz="2200" dirty="0">
                <a:ea typeface="Verdana" panose="020B0604030504040204" pitchFamily="34" charset="0"/>
                <a:cs typeface="Verdana" panose="020B0604030504040204" pitchFamily="34" charset="0"/>
              </a:rPr>
              <a:t> e informacionit dhe shkallen e konkurrencës</a:t>
            </a:r>
            <a:r>
              <a:rPr lang="en-US" sz="2200" dirty="0">
                <a:ea typeface="Verdana" panose="020B0604030504040204" pitchFamily="34" charset="0"/>
                <a:cs typeface="Verdana" panose="020B0604030504040204" pitchFamily="34" charset="0"/>
              </a:rPr>
              <a:t>;</a:t>
            </a: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Siguron informacione mbi aktivitetet e mëparshme, aktuale dhe të ardhshme të prokurimit për produkte apo shërbime të ngjashme.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Ofron këshilla në të mirë e tenderimit dhe dhënies metodë për të marrë mallra, punime dhe shërbime në kohën e duhur, në çmimin më të mirë të mundshëm</a:t>
            </a:r>
            <a:r>
              <a:rPr lang="en-US" sz="2200" dirty="0">
                <a:ea typeface="Verdana" panose="020B0604030504040204" pitchFamily="34" charset="0"/>
                <a:cs typeface="Verdana" panose="020B0604030504040204" pitchFamily="34" charset="0"/>
              </a:rPr>
              <a:t>.</a:t>
            </a:r>
          </a:p>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a:spcBef>
                <a:spcPts val="600"/>
              </a:spcBef>
              <a:buClr>
                <a:schemeClr val="bg2"/>
              </a:buClr>
              <a:buSzPct val="75000"/>
            </a:pPr>
            <a:endParaRPr lang="en-US"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58586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592" y="491662"/>
            <a:ext cx="6930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n-US" sz="2800" b="1" dirty="0"/>
              <a:t>Roli i zyrtarit të prokurimit</a:t>
            </a:r>
            <a:r>
              <a:rPr lang="en-US" altLang="en-US" sz="2800" b="1" dirty="0">
                <a:solidFill>
                  <a:schemeClr val="bg2">
                    <a:lumMod val="40000"/>
                    <a:lumOff val="60000"/>
                  </a:schemeClr>
                </a:solidFill>
              </a:rPr>
              <a:t>      (</a:t>
            </a:r>
            <a:r>
              <a:rPr lang="en-US" altLang="en-US" sz="2800" b="1" dirty="0" err="1">
                <a:solidFill>
                  <a:schemeClr val="bg2">
                    <a:lumMod val="40000"/>
                    <a:lumOff val="60000"/>
                  </a:schemeClr>
                </a:solidFill>
              </a:rPr>
              <a:t>vazhdim</a:t>
            </a:r>
            <a:r>
              <a:rPr lang="en-US" altLang="en-US" sz="2800" b="1" dirty="0">
                <a:solidFill>
                  <a:schemeClr val="bg2">
                    <a:lumMod val="40000"/>
                    <a:lumOff val="60000"/>
                  </a:schemeClr>
                </a:solidFill>
              </a:rPr>
              <a:t>)</a:t>
            </a:r>
            <a:endParaRPr lang="sq-AL" altLang="en-US" sz="2800" b="1" dirty="0">
              <a:solidFill>
                <a:schemeClr val="bg2">
                  <a:lumMod val="40000"/>
                  <a:lumOff val="60000"/>
                </a:schemeClr>
              </a:solidFill>
            </a:endParaRPr>
          </a:p>
        </p:txBody>
      </p:sp>
      <p:sp>
        <p:nvSpPr>
          <p:cNvPr id="3" name="Rectangle 2"/>
          <p:cNvSpPr/>
          <p:nvPr/>
        </p:nvSpPr>
        <p:spPr>
          <a:xfrm>
            <a:off x="251520" y="1052736"/>
            <a:ext cx="8640960" cy="4462760"/>
          </a:xfrm>
          <a:prstGeom prst="rect">
            <a:avLst/>
          </a:prstGeom>
        </p:spPr>
        <p:txBody>
          <a:bodyPr wrap="square">
            <a:spAutoFit/>
          </a:bodyPr>
          <a:lstStyle/>
          <a:p>
            <a:pPr>
              <a:spcBef>
                <a:spcPts val="600"/>
              </a:spcBef>
            </a:pPr>
            <a:endParaRPr lang="en-US" sz="2200" dirty="0">
              <a:solidFill>
                <a:srgbClr val="333333"/>
              </a:solidFill>
              <a:ea typeface="Verdana" panose="020B0604030504040204" pitchFamily="34" charset="0"/>
              <a:cs typeface="Verdana" panose="020B0604030504040204" pitchFamily="34" charset="0"/>
            </a:endParaRPr>
          </a:p>
          <a:p>
            <a:pPr>
              <a:spcBef>
                <a:spcPts val="600"/>
              </a:spcBef>
            </a:pPr>
            <a:r>
              <a:rPr lang="sq-AL" sz="2200" dirty="0">
                <a:solidFill>
                  <a:srgbClr val="333333"/>
                </a:solidFill>
                <a:ea typeface="Verdana" panose="020B0604030504040204" pitchFamily="34" charset="0"/>
                <a:cs typeface="Verdana" panose="020B0604030504040204" pitchFamily="34" charset="0"/>
              </a:rPr>
              <a:t>Rekomandohet një qasje sistematike dhe ekipore në mes të zyrtarëve të ekipit të projektit dhe të zyrtarëve të prokurimit  për të zhvilluar një specifikim me cilësi të lartë.</a:t>
            </a:r>
          </a:p>
          <a:p>
            <a:pPr>
              <a:spcBef>
                <a:spcPts val="600"/>
              </a:spcBef>
            </a:pPr>
            <a:r>
              <a:rPr lang="sq-AL" sz="2200" dirty="0">
                <a:solidFill>
                  <a:srgbClr val="333333"/>
                </a:solidFill>
                <a:ea typeface="Verdana" panose="020B0604030504040204" pitchFamily="34" charset="0"/>
                <a:cs typeface="Verdana" panose="020B0604030504040204" pitchFamily="34" charset="0"/>
              </a:rPr>
              <a:t>Përfshirja e hershme e zyrtarit të prokurimit mund të shtoj vlerë për shkak të përvojës me lloje të ngjashme të specifikimeve / tenderëve. Ne përfundim të këtij procesi, </a:t>
            </a:r>
            <a:r>
              <a:rPr lang="sq-AL" sz="2200" dirty="0" err="1">
                <a:solidFill>
                  <a:srgbClr val="333333"/>
                </a:solidFill>
                <a:ea typeface="Verdana" panose="020B0604030504040204" pitchFamily="34" charset="0"/>
                <a:cs typeface="Verdana" panose="020B0604030504040204" pitchFamily="34" charset="0"/>
              </a:rPr>
              <a:t>menaxhmenti</a:t>
            </a:r>
            <a:r>
              <a:rPr lang="sq-AL" sz="2200" dirty="0">
                <a:solidFill>
                  <a:srgbClr val="333333"/>
                </a:solidFill>
                <a:ea typeface="Verdana" panose="020B0604030504040204" pitchFamily="34" charset="0"/>
                <a:cs typeface="Verdana" panose="020B0604030504040204" pitchFamily="34" charset="0"/>
              </a:rPr>
              <a:t> i AK-së duhet të rishikojë specifikimet e përfunduara për të siguruar se ato i përgjigjen nevojës se identifikuar.</a:t>
            </a:r>
          </a:p>
          <a:p>
            <a:pPr>
              <a:spcBef>
                <a:spcPts val="600"/>
              </a:spcBef>
            </a:pPr>
            <a:endParaRPr lang="sq-AL" sz="2200" dirty="0">
              <a:solidFill>
                <a:srgbClr val="333333"/>
              </a:solidFill>
              <a:ea typeface="Verdana" panose="020B0604030504040204" pitchFamily="34" charset="0"/>
              <a:cs typeface="Verdana" panose="020B0604030504040204" pitchFamily="34" charset="0"/>
            </a:endParaRPr>
          </a:p>
          <a:p>
            <a:pPr>
              <a:spcBef>
                <a:spcPts val="600"/>
              </a:spcBef>
            </a:pPr>
            <a:r>
              <a:rPr lang="sq-AL" sz="2200" dirty="0">
                <a:solidFill>
                  <a:srgbClr val="333333"/>
                </a:solidFill>
                <a:ea typeface="Verdana" panose="020B0604030504040204" pitchFamily="34" charset="0"/>
                <a:cs typeface="Verdana" panose="020B0604030504040204" pitchFamily="34" charset="0"/>
              </a:rPr>
              <a:t>Specifikimi i fundit, duke përfshirë fondet e certifikimit, pastaj duhet të bëhet pjesë e dokumentacionit të tenderit.</a:t>
            </a:r>
            <a:endParaRPr lang="sq-AL" sz="2200" b="0" i="0" dirty="0">
              <a:solidFill>
                <a:srgbClr val="333333"/>
              </a:solidFill>
              <a:effectLs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9288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76200"/>
            <a:ext cx="63313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Cambria" panose="02040503050406030204" pitchFamily="18" charset="0"/>
                <a:ea typeface="Cambria" panose="02040503050406030204" pitchFamily="18" charset="0"/>
                <a:cs typeface="+mn-cs"/>
              </a:rPr>
              <a:t>Specifikimet Teknike– një përkufizim</a:t>
            </a:r>
          </a:p>
        </p:txBody>
      </p:sp>
      <p:sp>
        <p:nvSpPr>
          <p:cNvPr id="3" name="Rectangle 2"/>
          <p:cNvSpPr/>
          <p:nvPr/>
        </p:nvSpPr>
        <p:spPr>
          <a:xfrm>
            <a:off x="0" y="762000"/>
            <a:ext cx="9144000" cy="5570756"/>
          </a:xfrm>
          <a:prstGeom prst="rect">
            <a:avLst/>
          </a:prstGeom>
        </p:spPr>
        <p:txBody>
          <a:bodyPr wrap="square">
            <a:spAutoFit/>
          </a:bodyPr>
          <a:lstStyle/>
          <a:p>
            <a:pPr algn="just">
              <a:spcBef>
                <a:spcPts val="600"/>
              </a:spcBef>
            </a:pPr>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Përmes specifikimeve teknike, Autoriteti Kontraktues</a:t>
            </a: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deklaron nevojat për prokurimin</a:t>
            </a:r>
            <a:r>
              <a:rPr lang="en-US" sz="2800" dirty="0">
                <a:latin typeface="Cambria" panose="02040503050406030204" pitchFamily="18" charset="0"/>
                <a:ea typeface="Cambria" panose="02040503050406030204" pitchFamily="18" charset="0"/>
                <a:cs typeface="Verdana" panose="020B0604030504040204" pitchFamily="34" charset="0"/>
              </a:rPr>
              <a:t>;</a:t>
            </a:r>
            <a:endParaRPr lang="sq-AL" sz="2800" dirty="0">
              <a:latin typeface="Cambria" panose="02040503050406030204" pitchFamily="18" charset="0"/>
              <a:ea typeface="Cambria" panose="02040503050406030204" pitchFamily="18" charset="0"/>
              <a:cs typeface="Verdana" panose="020B0604030504040204" pitchFamily="34" charset="0"/>
            </a:endParaRP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përcakton atë që dëshiron për të blerë dhe nga ana tjetër</a:t>
            </a:r>
            <a:r>
              <a:rPr lang="en-US" sz="2800" dirty="0">
                <a:latin typeface="Cambria" panose="02040503050406030204" pitchFamily="18" charset="0"/>
                <a:ea typeface="Cambria" panose="02040503050406030204" pitchFamily="18" charset="0"/>
                <a:cs typeface="Verdana" panose="020B0604030504040204" pitchFamily="34" charset="0"/>
              </a:rPr>
              <a:t>;</a:t>
            </a:r>
            <a:endParaRPr lang="sq-AL" sz="2800" dirty="0">
              <a:latin typeface="Cambria" panose="02040503050406030204" pitchFamily="18" charset="0"/>
              <a:ea typeface="Cambria" panose="02040503050406030204" pitchFamily="18" charset="0"/>
              <a:cs typeface="Verdana" panose="020B0604030504040204" pitchFamily="34" charset="0"/>
            </a:endParaRP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përcakton se çfarë furnizuesi pritet të furnizojë ose të kryejë.</a:t>
            </a:r>
          </a:p>
          <a:p>
            <a:pPr algn="just" eaLnBrk="0" hangingPunct="0">
              <a:spcBef>
                <a:spcPts val="600"/>
              </a:spcBef>
              <a:buClr>
                <a:schemeClr val="bg2"/>
              </a:buClr>
              <a:buSzPct val="75000"/>
            </a:pPr>
            <a:r>
              <a:rPr lang="sq-AL" sz="2800" dirty="0">
                <a:latin typeface="Cambria" panose="02040503050406030204" pitchFamily="18" charset="0"/>
                <a:ea typeface="Cambria" panose="02040503050406030204" pitchFamily="18" charset="0"/>
                <a:cs typeface="Verdana" panose="020B0604030504040204" pitchFamily="34" charset="0"/>
              </a:rPr>
              <a:t>Specifikimet duhet të përmbajnë informacion që lejon konkurrencën. Edhe pse specifikimet duhet të hartohen në një mënyrë që nuk e kufizojnë konkurrencën, pra duhet të përshkruajnë në mënyrë të qartë dhe të saktë të gjitha nevojat teknike dhe nevojat tjera minimale të autoritetit kontraktues. </a:t>
            </a:r>
          </a:p>
        </p:txBody>
      </p:sp>
    </p:spTree>
    <p:extLst>
      <p:ext uri="{BB962C8B-B14F-4D97-AF65-F5344CB8AC3E}">
        <p14:creationId xmlns:p14="http://schemas.microsoft.com/office/powerpoint/2010/main" val="343604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590800" y="1219200"/>
            <a:ext cx="505934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eaLnBrk="1" hangingPunct="1"/>
            <a:r>
              <a:rPr lang="en-US" altLang="en-US" sz="2800" b="1" dirty="0">
                <a:latin typeface="+mj-lt"/>
              </a:rPr>
              <a:t>PYETJE - DISKUTIM</a:t>
            </a:r>
            <a:endParaRPr lang="el-GR" altLang="en-US" sz="2800" b="1" dirty="0">
              <a:latin typeface="+mj-lt"/>
            </a:endParaRPr>
          </a:p>
        </p:txBody>
      </p:sp>
    </p:spTree>
    <p:extLst>
      <p:ext uri="{BB962C8B-B14F-4D97-AF65-F5344CB8AC3E}">
        <p14:creationId xmlns:p14="http://schemas.microsoft.com/office/powerpoint/2010/main" val="389475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0" y="46092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Çka është një specifikim</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teknik</a:t>
            </a:r>
            <a:r>
              <a:rPr lang="sq-AL" altLang="en-US" sz="2800" b="1" kern="1200" dirty="0">
                <a:solidFill>
                  <a:srgbClr val="002060"/>
                </a:solidFill>
                <a:latin typeface="Cambria" panose="02040503050406030204" pitchFamily="18" charset="0"/>
                <a:ea typeface="Cambria" panose="02040503050406030204" pitchFamily="18" charset="0"/>
                <a:cs typeface="+mn-cs"/>
              </a:rPr>
              <a:t>?</a:t>
            </a:r>
          </a:p>
        </p:txBody>
      </p:sp>
      <p:sp>
        <p:nvSpPr>
          <p:cNvPr id="6149" name="Text Box 5"/>
          <p:cNvSpPr txBox="1">
            <a:spLocks noChangeArrowheads="1"/>
          </p:cNvSpPr>
          <p:nvPr/>
        </p:nvSpPr>
        <p:spPr bwMode="auto">
          <a:xfrm>
            <a:off x="0" y="980728"/>
            <a:ext cx="9144000" cy="5539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marL="457200" indent="-457200">
              <a:defRPr sz="2400">
                <a:solidFill>
                  <a:srgbClr val="33CC33"/>
                </a:solidFill>
                <a:latin typeface="Times New Roman" panose="02020603050405020304" pitchFamily="18" charset="0"/>
              </a:defRPr>
            </a:lvl1pPr>
            <a:lvl2pPr marL="914400" indent="-457200">
              <a:defRPr sz="2400">
                <a:solidFill>
                  <a:srgbClr val="33CC33"/>
                </a:solidFill>
                <a:latin typeface="Times New Roman" panose="02020603050405020304" pitchFamily="18" charset="0"/>
              </a:defRPr>
            </a:lvl2pPr>
            <a:lvl3pPr marL="1371600" indent="-457200">
              <a:defRPr sz="2400">
                <a:solidFill>
                  <a:srgbClr val="33CC33"/>
                </a:solidFill>
                <a:latin typeface="Times New Roman" panose="02020603050405020304" pitchFamily="18" charset="0"/>
              </a:defRPr>
            </a:lvl3pPr>
            <a:lvl4pPr marL="1828800" indent="-457200">
              <a:defRPr sz="2400">
                <a:solidFill>
                  <a:srgbClr val="33CC33"/>
                </a:solidFill>
                <a:latin typeface="Times New Roman" panose="02020603050405020304" pitchFamily="18" charset="0"/>
              </a:defRPr>
            </a:lvl4pPr>
            <a:lvl5pPr marL="2286000" indent="-457200">
              <a:defRPr sz="2400">
                <a:solidFill>
                  <a:srgbClr val="33CC33"/>
                </a:solidFill>
                <a:latin typeface="Times New Roman" panose="02020603050405020304" pitchFamily="18" charset="0"/>
              </a:defRPr>
            </a:lvl5pPr>
            <a:lvl6pPr marL="2743200" indent="-457200" eaLnBrk="0" fontAlgn="base" hangingPunct="0">
              <a:spcBef>
                <a:spcPct val="0"/>
              </a:spcBef>
              <a:spcAft>
                <a:spcPct val="0"/>
              </a:spcAft>
              <a:defRPr sz="2400">
                <a:solidFill>
                  <a:srgbClr val="33CC33"/>
                </a:solidFill>
                <a:latin typeface="Times New Roman" panose="02020603050405020304" pitchFamily="18" charset="0"/>
              </a:defRPr>
            </a:lvl6pPr>
            <a:lvl7pPr marL="3200400" indent="-457200" eaLnBrk="0" fontAlgn="base" hangingPunct="0">
              <a:spcBef>
                <a:spcPct val="0"/>
              </a:spcBef>
              <a:spcAft>
                <a:spcPct val="0"/>
              </a:spcAft>
              <a:defRPr sz="2400">
                <a:solidFill>
                  <a:srgbClr val="33CC33"/>
                </a:solidFill>
                <a:latin typeface="Times New Roman" panose="02020603050405020304" pitchFamily="18" charset="0"/>
              </a:defRPr>
            </a:lvl7pPr>
            <a:lvl8pPr marL="3657600" indent="-457200" eaLnBrk="0" fontAlgn="base" hangingPunct="0">
              <a:spcBef>
                <a:spcPct val="0"/>
              </a:spcBef>
              <a:spcAft>
                <a:spcPct val="0"/>
              </a:spcAft>
              <a:defRPr sz="2400">
                <a:solidFill>
                  <a:srgbClr val="33CC33"/>
                </a:solidFill>
                <a:latin typeface="Times New Roman" panose="02020603050405020304" pitchFamily="18" charset="0"/>
              </a:defRPr>
            </a:lvl8pPr>
            <a:lvl9pPr marL="4114800" indent="-457200" eaLnBrk="0" fontAlgn="base" hangingPunct="0">
              <a:spcBef>
                <a:spcPct val="0"/>
              </a:spcBef>
              <a:spcAft>
                <a:spcPct val="0"/>
              </a:spcAft>
              <a:defRPr sz="2400">
                <a:solidFill>
                  <a:srgbClr val="33CC33"/>
                </a:solidFill>
                <a:latin typeface="Times New Roman" panose="02020603050405020304" pitchFamily="18" charset="0"/>
              </a:defRPr>
            </a:lvl9pPr>
          </a:lstStyle>
          <a:p>
            <a:pPr marL="0" indent="0">
              <a:spcBef>
                <a:spcPts val="1200"/>
              </a:spcBef>
            </a:pP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Një</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përshkrim</a:t>
            </a:r>
            <a:r>
              <a:rPr lang="el-GR"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i </a:t>
            </a: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cili</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komunikon tek furnizuesit e ardhshëm, kontraktuesit</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ose ofruesit e shërbimit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se çfarë kërkon Autoriteti Kontraktues;</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shërben si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zemra që rezulton kontratën;</a:t>
            </a:r>
          </a:p>
          <a:p>
            <a:pPr>
              <a:spcBef>
                <a:spcPts val="1200"/>
              </a:spcBef>
              <a:buFontTx/>
              <a:buAutoNum type="arabicPeriod"/>
            </a:pP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përcakton standarde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kundrejt të cilave behën inspektime, testime dhe kontrolle të cilësisë;</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drejtpërdrejt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ndikon në cilësinë dhe </a:t>
            </a:r>
            <a:r>
              <a:rPr lang="sq-AL" altLang="en-US" sz="2800" b="1" u="sng" dirty="0" err="1">
                <a:solidFill>
                  <a:schemeClr val="tx1"/>
                </a:solidFill>
                <a:latin typeface="Cambria" panose="02040503050406030204" pitchFamily="18" charset="0"/>
                <a:ea typeface="Cambria" panose="02040503050406030204" pitchFamily="18" charset="0"/>
                <a:cs typeface="Verdana" panose="020B0604030504040204" pitchFamily="34" charset="0"/>
              </a:rPr>
              <a:t>performancën</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e gjërave të blera, punës së ndërtuar ose shërbimeve të ofruara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dhe çmimin e  paguar.</a:t>
            </a:r>
          </a:p>
          <a:p>
            <a:pPr marL="0" indent="0">
              <a:spcBef>
                <a:spcPts val="1200"/>
              </a:spcBef>
            </a:pPr>
            <a:endParaRPr lang="en-US" alt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22895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500" fill="hold"/>
                                        <p:tgtEl>
                                          <p:spTgt spid="6149"/>
                                        </p:tgtEl>
                                        <p:attrNameLst>
                                          <p:attrName>ppt_x</p:attrName>
                                        </p:attrNameLst>
                                      </p:cBhvr>
                                      <p:tavLst>
                                        <p:tav tm="0">
                                          <p:val>
                                            <p:strVal val="0-#ppt_w/2"/>
                                          </p:val>
                                        </p:tav>
                                        <p:tav tm="100000">
                                          <p:val>
                                            <p:strVal val="#ppt_x"/>
                                          </p:val>
                                        </p:tav>
                                      </p:tavLst>
                                    </p:anim>
                                    <p:anim calcmode="lin" valueType="num">
                                      <p:cBhvr additive="base">
                                        <p:cTn id="8" dur="500" fill="hold"/>
                                        <p:tgtEl>
                                          <p:spTgt spid="614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p:cTn id="13" dur="1000" fill="hold"/>
                                        <p:tgtEl>
                                          <p:spTgt spid="6146"/>
                                        </p:tgtEl>
                                        <p:attrNameLst>
                                          <p:attrName>ppt_w</p:attrName>
                                        </p:attrNameLst>
                                      </p:cBhvr>
                                      <p:tavLst>
                                        <p:tav tm="0">
                                          <p:val>
                                            <p:fltVal val="0"/>
                                          </p:val>
                                        </p:tav>
                                        <p:tav tm="100000">
                                          <p:val>
                                            <p:strVal val="#ppt_w"/>
                                          </p:val>
                                        </p:tav>
                                      </p:tavLst>
                                    </p:anim>
                                    <p:anim calcmode="lin" valueType="num">
                                      <p:cBhvr>
                                        <p:cTn id="14" dur="1000" fill="hold"/>
                                        <p:tgtEl>
                                          <p:spTgt spid="6146"/>
                                        </p:tgtEl>
                                        <p:attrNameLst>
                                          <p:attrName>ppt_h</p:attrName>
                                        </p:attrNameLst>
                                      </p:cBhvr>
                                      <p:tavLst>
                                        <p:tav tm="0">
                                          <p:val>
                                            <p:fltVal val="0"/>
                                          </p:val>
                                        </p:tav>
                                        <p:tav tm="100000">
                                          <p:val>
                                            <p:strVal val="#ppt_h"/>
                                          </p:val>
                                        </p:tav>
                                      </p:tavLst>
                                    </p:anim>
                                    <p:anim calcmode="lin" valueType="num">
                                      <p:cBhvr>
                                        <p:cTn id="15" dur="1000" fill="hold"/>
                                        <p:tgtEl>
                                          <p:spTgt spid="614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4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1" name="Rectangle 3"/>
          <p:cNvSpPr>
            <a:spLocks noGrp="1" noChangeArrowheads="1"/>
          </p:cNvSpPr>
          <p:nvPr>
            <p:ph idx="4294967295"/>
          </p:nvPr>
        </p:nvSpPr>
        <p:spPr>
          <a:xfrm>
            <a:off x="0" y="1253307"/>
            <a:ext cx="9143999" cy="5432256"/>
          </a:xfrm>
          <a:prstGeom prst="rect">
            <a:avLst/>
          </a:prstGeom>
        </p:spPr>
        <p:txBody>
          <a:bodyPr wrap="square">
            <a:spAutoFit/>
          </a:bodyPr>
          <a:lstStyle/>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jetë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mjaft specifik </a:t>
            </a:r>
            <a:r>
              <a:rPr lang="sq-AL" altLang="el-GR" sz="2800" dirty="0">
                <a:latin typeface="Cambria" panose="02040503050406030204" pitchFamily="18" charset="0"/>
                <a:ea typeface="Cambria" panose="02040503050406030204" pitchFamily="18" charset="0"/>
                <a:cs typeface="Verdana" panose="020B0604030504040204" pitchFamily="34" charset="0"/>
              </a:rPr>
              <a:t>për të nxjerrë oferta të përgjegjshme</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mundësojë pjesëmarrjen </a:t>
            </a:r>
            <a:r>
              <a:rPr lang="sq-AL" altLang="el-GR" sz="2800" dirty="0">
                <a:latin typeface="Cambria" panose="02040503050406030204" pitchFamily="18" charset="0"/>
                <a:ea typeface="Cambria" panose="02040503050406030204" pitchFamily="18" charset="0"/>
                <a:cs typeface="Verdana" panose="020B0604030504040204" pitchFamily="34" charset="0"/>
              </a:rPr>
              <a:t>nga cilido ofertues i kualifikuar, pa paragjykime teknik</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a:t>
            </a:r>
            <a:r>
              <a:rPr lang="sq-AL" altLang="el-GR" sz="2800" b="1" u="sng" dirty="0">
                <a:latin typeface="Cambria" panose="02040503050406030204" pitchFamily="18" charset="0"/>
                <a:ea typeface="Cambria" panose="02040503050406030204" pitchFamily="18" charset="0"/>
                <a:cs typeface="Verdana" panose="020B0604030504040204" pitchFamily="34" charset="0"/>
              </a:rPr>
              <a:t>të </a:t>
            </a:r>
            <a:r>
              <a:rPr lang="sq-AL" altLang="el-GR" sz="2800" b="1" u="sng" dirty="0" err="1">
                <a:latin typeface="Cambria" panose="02040503050406030204" pitchFamily="18" charset="0"/>
                <a:ea typeface="Cambria" panose="02040503050406030204" pitchFamily="18" charset="0"/>
                <a:cs typeface="Verdana" panose="020B0604030504040204" pitchFamily="34" charset="0"/>
              </a:rPr>
              <a:t>dallohe</a:t>
            </a:r>
            <a:r>
              <a:rPr lang="en-US" altLang="el-GR" sz="2800" b="1" u="sng" dirty="0">
                <a:latin typeface="Cambria" panose="02040503050406030204" pitchFamily="18" charset="0"/>
                <a:ea typeface="Cambria" panose="02040503050406030204" pitchFamily="18" charset="0"/>
                <a:cs typeface="Verdana" panose="020B0604030504040204" pitchFamily="34" charset="0"/>
              </a:rPr>
              <a:t>t</a:t>
            </a:r>
            <a:r>
              <a:rPr lang="sq-AL" altLang="el-GR" sz="2800" b="1" u="sng" dirty="0">
                <a:latin typeface="Cambria" panose="02040503050406030204" pitchFamily="18" charset="0"/>
                <a:ea typeface="Cambria" panose="02040503050406030204" pitchFamily="18" charset="0"/>
                <a:cs typeface="Verdana" panose="020B0604030504040204" pitchFamily="34" charset="0"/>
              </a:rPr>
              <a:t> qartë nga </a:t>
            </a:r>
            <a:r>
              <a:rPr lang="sq-AL" altLang="el-GR" sz="2800" dirty="0">
                <a:latin typeface="Cambria" panose="02040503050406030204" pitchFamily="18" charset="0"/>
                <a:ea typeface="Cambria" panose="02040503050406030204" pitchFamily="18" charset="0"/>
                <a:cs typeface="Verdana" panose="020B0604030504040204" pitchFamily="34" charset="0"/>
              </a:rPr>
              <a:t>(teknike) </a:t>
            </a:r>
            <a:r>
              <a:rPr lang="sq-AL" altLang="el-GR" sz="2800" b="1" u="sng" dirty="0">
                <a:latin typeface="Cambria" panose="02040503050406030204" pitchFamily="18" charset="0"/>
                <a:ea typeface="Cambria" panose="02040503050406030204" pitchFamily="18" charset="0"/>
                <a:cs typeface="Verdana" panose="020B0604030504040204" pitchFamily="34" charset="0"/>
              </a:rPr>
              <a:t>kriteret e përzgjedhjes</a:t>
            </a:r>
            <a:r>
              <a:rPr lang="en-US" altLang="el-GR" sz="2800" b="1" u="sng"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jetë i lidhur direkt me çfarëdo kritere teknike</a:t>
            </a:r>
            <a:r>
              <a:rPr lang="sq-AL" altLang="el-GR" sz="2800" dirty="0">
                <a:latin typeface="Cambria" panose="02040503050406030204" pitchFamily="18" charset="0"/>
                <a:ea typeface="Cambria" panose="02040503050406030204" pitchFamily="18" charset="0"/>
                <a:cs typeface="Verdana" panose="020B0604030504040204" pitchFamily="34" charset="0"/>
              </a:rPr>
              <a:t> të përdorura për vlerësimin e ofertave</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4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4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0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p:txBody>
      </p:sp>
      <p:sp>
        <p:nvSpPr>
          <p:cNvPr id="5" name="Rectangle 2"/>
          <p:cNvSpPr>
            <a:spLocks noGrp="1" noChangeArrowheads="1"/>
          </p:cNvSpPr>
          <p:nvPr>
            <p:ph type="title" idx="4294967295"/>
          </p:nvPr>
        </p:nvSpPr>
        <p:spPr>
          <a:xfrm>
            <a:off x="0" y="46092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Çka është një specifikim teknike</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Vazhdim</a:t>
            </a:r>
            <a:r>
              <a:rPr lang="en-US" altLang="en-US" sz="2800" b="1" kern="1200" dirty="0">
                <a:solidFill>
                  <a:srgbClr val="002060"/>
                </a:solidFill>
                <a:latin typeface="Cambria" panose="02040503050406030204" pitchFamily="18" charset="0"/>
                <a:ea typeface="Cambria" panose="02040503050406030204" pitchFamily="18" charset="0"/>
                <a:cs typeface="+mn-cs"/>
              </a:rPr>
              <a:t>)</a:t>
            </a:r>
            <a:r>
              <a:rPr lang="sq-AL" altLang="en-US" sz="2800" b="1" kern="1200" dirty="0">
                <a:solidFill>
                  <a:srgbClr val="002060"/>
                </a:solidFill>
                <a:latin typeface="Cambria" panose="02040503050406030204" pitchFamily="18" charset="0"/>
                <a:ea typeface="Cambria" panose="02040503050406030204" pitchFamily="18" charset="0"/>
                <a:cs typeface="+mn-cs"/>
              </a:rPr>
              <a:t>?</a:t>
            </a:r>
          </a:p>
        </p:txBody>
      </p:sp>
    </p:spTree>
    <p:extLst>
      <p:ext uri="{BB962C8B-B14F-4D97-AF65-F5344CB8AC3E}">
        <p14:creationId xmlns:p14="http://schemas.microsoft.com/office/powerpoint/2010/main" val="11867810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Rectangle 2"/>
          <p:cNvSpPr txBox="1">
            <a:spLocks noChangeArrowheads="1"/>
          </p:cNvSpPr>
          <p:nvPr/>
        </p:nvSpPr>
        <p:spPr>
          <a:xfrm>
            <a:off x="468436" y="304800"/>
            <a:ext cx="7696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dhe kriteret e vlerësimit</a:t>
            </a:r>
          </a:p>
        </p:txBody>
      </p:sp>
      <p:sp>
        <p:nvSpPr>
          <p:cNvPr id="9"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4" name="Group 23"/>
          <p:cNvGrpSpPr/>
          <p:nvPr/>
        </p:nvGrpSpPr>
        <p:grpSpPr>
          <a:xfrm>
            <a:off x="381000" y="1619250"/>
            <a:ext cx="8153399" cy="4019550"/>
            <a:chOff x="0" y="0"/>
            <a:chExt cx="5105400" cy="2543175"/>
          </a:xfrm>
        </p:grpSpPr>
        <p:sp>
          <p:nvSpPr>
            <p:cNvPr id="25" name="Hexagon 24"/>
            <p:cNvSpPr/>
            <p:nvPr/>
          </p:nvSpPr>
          <p:spPr>
            <a:xfrm>
              <a:off x="1562100" y="0"/>
              <a:ext cx="1981200" cy="1695450"/>
            </a:xfrm>
            <a:prstGeom prst="hexag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sq-AL" sz="1600" b="1" dirty="0" err="1">
                  <a:solidFill>
                    <a:srgbClr val="000000"/>
                  </a:solidFill>
                  <a:effectLst/>
                  <a:ea typeface="PMingLiU"/>
                  <a:cs typeface="Times New Roman" panose="02020603050405020304" pitchFamily="18" charset="0"/>
                </a:rPr>
                <a:t>Specifikacionet</a:t>
              </a:r>
              <a:r>
                <a:rPr lang="sq-AL" sz="1600" dirty="0">
                  <a:solidFill>
                    <a:srgbClr val="000000"/>
                  </a:solidFill>
                  <a:effectLst/>
                  <a:ea typeface="PMingLiU"/>
                  <a:cs typeface="Times New Roman" panose="02020603050405020304" pitchFamily="18" charset="0"/>
                </a:rPr>
                <a:t> </a:t>
              </a:r>
              <a:endParaRPr lang="en-US" sz="1600"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endParaRPr lang="en-US" sz="1100" dirty="0">
                <a:effectLst/>
                <a:ea typeface="PMingLiU"/>
                <a:cs typeface="Times New Roman" panose="02020603050405020304" pitchFamily="18" charset="0"/>
              </a:endParaRPr>
            </a:p>
            <a:p>
              <a:pPr marL="0" marR="0" algn="ctr">
                <a:lnSpc>
                  <a:spcPct val="107000"/>
                </a:lnSpc>
                <a:spcBef>
                  <a:spcPts val="0"/>
                </a:spcBef>
                <a:spcAft>
                  <a:spcPts val="800"/>
                </a:spcAft>
              </a:pPr>
              <a:r>
                <a:rPr lang="sq-AL" sz="1300" dirty="0">
                  <a:solidFill>
                    <a:srgbClr val="000000"/>
                  </a:solidFill>
                  <a:effectLst/>
                  <a:ea typeface="PMingLiU"/>
                  <a:cs typeface="Times New Roman" panose="02020603050405020304" pitchFamily="18" charset="0"/>
                </a:rPr>
                <a:t>Përshkruajnë se çfarë kërkon Autoriteti Kontraktues...</a:t>
              </a:r>
              <a:endParaRPr lang="en-US" sz="1300" dirty="0">
                <a:effectLst/>
                <a:ea typeface="PMingLiU"/>
                <a:cs typeface="Times New Roman" panose="02020603050405020304" pitchFamily="18" charset="0"/>
              </a:endParaRPr>
            </a:p>
          </p:txBody>
        </p:sp>
        <p:sp>
          <p:nvSpPr>
            <p:cNvPr id="26" name="Hexagon 25"/>
            <p:cNvSpPr/>
            <p:nvPr/>
          </p:nvSpPr>
          <p:spPr>
            <a:xfrm>
              <a:off x="3124200" y="847725"/>
              <a:ext cx="1981200" cy="1695450"/>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600" b="1" dirty="0" err="1">
                  <a:solidFill>
                    <a:srgbClr val="000000"/>
                  </a:solidFill>
                  <a:effectLst/>
                  <a:ea typeface="PMingLiU"/>
                  <a:cs typeface="Times New Roman" panose="02020603050405020304" pitchFamily="18" charset="0"/>
                </a:rPr>
                <a:t>Shpërblimi</a:t>
              </a:r>
              <a:endParaRPr lang="en-US" sz="1600" b="1"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endParaRPr lang="en-US" sz="11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dirty="0" err="1">
                  <a:solidFill>
                    <a:srgbClr val="000000"/>
                  </a:solidFill>
                  <a:effectLst/>
                  <a:ea typeface="PMingLiU"/>
                  <a:cs typeface="Times New Roman" panose="02020603050405020304" pitchFamily="18" charset="0"/>
                </a:rPr>
                <a:t>Identifikon</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kush</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ofron</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zgjidhjen</a:t>
              </a:r>
              <a:r>
                <a:rPr lang="en-US" sz="1300" dirty="0">
                  <a:solidFill>
                    <a:srgbClr val="000000"/>
                  </a:solidFill>
                  <a:effectLst/>
                  <a:ea typeface="PMingLiU"/>
                  <a:cs typeface="Times New Roman" panose="02020603050405020304" pitchFamily="18" charset="0"/>
                </a:rPr>
                <a:t> më </a:t>
              </a:r>
              <a:r>
                <a:rPr lang="en-US" sz="1300" dirty="0" err="1">
                  <a:solidFill>
                    <a:srgbClr val="000000"/>
                  </a:solidFill>
                  <a:effectLst/>
                  <a:ea typeface="PMingLiU"/>
                  <a:cs typeface="Times New Roman" panose="02020603050405020304" pitchFamily="18" charset="0"/>
                </a:rPr>
                <a:t>të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mirë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teknike</a:t>
              </a:r>
              <a:r>
                <a:rPr lang="en-US" sz="1300" dirty="0">
                  <a:solidFill>
                    <a:srgbClr val="000000"/>
                  </a:solidFill>
                  <a:effectLst/>
                  <a:ea typeface="PMingLiU"/>
                  <a:cs typeface="Times New Roman" panose="02020603050405020304" pitchFamily="18" charset="0"/>
                </a:rPr>
                <a:t>/</a:t>
              </a:r>
              <a:r>
                <a:rPr lang="en-US" sz="1300" dirty="0" err="1">
                  <a:solidFill>
                    <a:srgbClr val="000000"/>
                  </a:solidFill>
                  <a:effectLst/>
                  <a:ea typeface="PMingLiU"/>
                  <a:cs typeface="Times New Roman" panose="02020603050405020304" pitchFamily="18" charset="0"/>
                </a:rPr>
                <a:t>financiare</a:t>
              </a:r>
              <a:endParaRPr lang="en-US" sz="13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b="1" dirty="0" err="1">
                  <a:solidFill>
                    <a:srgbClr val="000000"/>
                  </a:solidFill>
                  <a:effectLst/>
                  <a:ea typeface="PMingLiU"/>
                  <a:cs typeface="Times New Roman" panose="02020603050405020304" pitchFamily="18" charset="0"/>
                </a:rPr>
                <a:t>Kriteret</a:t>
              </a:r>
              <a:r>
                <a:rPr lang="en-US" sz="1300" b="1" dirty="0">
                  <a:solidFill>
                    <a:srgbClr val="000000"/>
                  </a:solidFill>
                  <a:effectLst/>
                  <a:ea typeface="PMingLiU"/>
                  <a:cs typeface="Times New Roman" panose="02020603050405020304" pitchFamily="18" charset="0"/>
                </a:rPr>
                <a:t> e </a:t>
              </a:r>
              <a:r>
                <a:rPr lang="en-US" sz="1300" b="1" dirty="0" err="1">
                  <a:solidFill>
                    <a:srgbClr val="000000"/>
                  </a:solidFill>
                  <a:effectLst/>
                  <a:ea typeface="PMingLiU"/>
                  <a:cs typeface="Times New Roman" panose="02020603050405020304" pitchFamily="18" charset="0"/>
                </a:rPr>
                <a:t>Shpërblimit</a:t>
              </a:r>
              <a:endParaRPr lang="en-US" sz="1300" dirty="0">
                <a:effectLst/>
                <a:ea typeface="PMingLiU"/>
                <a:cs typeface="Times New Roman" panose="02020603050405020304" pitchFamily="18" charset="0"/>
              </a:endParaRPr>
            </a:p>
          </p:txBody>
        </p:sp>
        <p:sp>
          <p:nvSpPr>
            <p:cNvPr id="27" name="Hexagon 26"/>
            <p:cNvSpPr/>
            <p:nvPr/>
          </p:nvSpPr>
          <p:spPr>
            <a:xfrm>
              <a:off x="0" y="847725"/>
              <a:ext cx="1981200" cy="1695450"/>
            </a:xfrm>
            <a:prstGeom prst="hexagon">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600" b="1" dirty="0" err="1">
                  <a:solidFill>
                    <a:srgbClr val="000000"/>
                  </a:solidFill>
                  <a:effectLst/>
                  <a:ea typeface="PMingLiU"/>
                  <a:cs typeface="Times New Roman" panose="02020603050405020304" pitchFamily="18" charset="0"/>
                </a:rPr>
                <a:t>Kualifikimi</a:t>
              </a:r>
              <a:endParaRPr lang="en-US" sz="1600" b="1"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br>
                <a:rPr lang="en-US" sz="1300" b="1" dirty="0">
                  <a:solidFill>
                    <a:srgbClr val="000000"/>
                  </a:solidFill>
                  <a:effectLst/>
                  <a:ea typeface="PMingLiU"/>
                  <a:cs typeface="Times New Roman" panose="02020603050405020304" pitchFamily="18" charset="0"/>
                </a:rPr>
              </a:br>
              <a:r>
                <a:rPr lang="en-US" sz="1300" dirty="0" err="1">
                  <a:solidFill>
                    <a:srgbClr val="000000"/>
                  </a:solidFill>
                  <a:effectLst/>
                  <a:ea typeface="PMingLiU"/>
                  <a:cs typeface="Times New Roman" panose="02020603050405020304" pitchFamily="18" charset="0"/>
                </a:rPr>
                <a:t>Hulumton</a:t>
              </a:r>
              <a:r>
                <a:rPr lang="en-US" sz="1300" dirty="0">
                  <a:solidFill>
                    <a:srgbClr val="000000"/>
                  </a:solidFill>
                  <a:effectLst/>
                  <a:ea typeface="PMingLiU"/>
                  <a:cs typeface="Times New Roman" panose="02020603050405020304" pitchFamily="18" charset="0"/>
                </a:rPr>
                <a:t> se </a:t>
              </a:r>
              <a:r>
                <a:rPr lang="en-US" sz="1300" dirty="0" err="1">
                  <a:solidFill>
                    <a:srgbClr val="000000"/>
                  </a:solidFill>
                  <a:effectLst/>
                  <a:ea typeface="PMingLiU"/>
                  <a:cs typeface="Times New Roman" panose="02020603050405020304" pitchFamily="18" charset="0"/>
                </a:rPr>
                <a:t>kush</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mund</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të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ofrojë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atë</a:t>
              </a:r>
              <a:r>
                <a:rPr lang="en-US" sz="1300" dirty="0">
                  <a:solidFill>
                    <a:srgbClr val="000000"/>
                  </a:solidFill>
                  <a:effectLst/>
                  <a:ea typeface="PMingLiU"/>
                  <a:cs typeface="Times New Roman" panose="02020603050405020304" pitchFamily="18" charset="0"/>
                </a:rPr>
                <a:t> se </a:t>
              </a:r>
              <a:r>
                <a:rPr lang="en-US" sz="1300" dirty="0" err="1">
                  <a:solidFill>
                    <a:srgbClr val="000000"/>
                  </a:solidFill>
                  <a:effectLst/>
                  <a:ea typeface="PMingLiU"/>
                  <a:cs typeface="Times New Roman" panose="02020603050405020304" pitchFamily="18" charset="0"/>
                </a:rPr>
                <a:t>çka</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kërkohet</a:t>
              </a:r>
              <a:endParaRPr lang="en-US" sz="13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b="1" dirty="0" err="1">
                  <a:solidFill>
                    <a:srgbClr val="000000"/>
                  </a:solidFill>
                  <a:effectLst/>
                  <a:ea typeface="PMingLiU"/>
                  <a:cs typeface="Times New Roman" panose="02020603050405020304" pitchFamily="18" charset="0"/>
                </a:rPr>
                <a:t>Kriteret</a:t>
              </a:r>
              <a:r>
                <a:rPr lang="en-US" sz="1300" b="1" dirty="0">
                  <a:solidFill>
                    <a:srgbClr val="000000"/>
                  </a:solidFill>
                  <a:effectLst/>
                  <a:ea typeface="PMingLiU"/>
                  <a:cs typeface="Times New Roman" panose="02020603050405020304" pitchFamily="18" charset="0"/>
                </a:rPr>
                <a:t> e </a:t>
              </a:r>
              <a:r>
                <a:rPr lang="en-US" sz="1300" b="1" dirty="0" err="1">
                  <a:solidFill>
                    <a:srgbClr val="000000"/>
                  </a:solidFill>
                  <a:effectLst/>
                  <a:ea typeface="PMingLiU"/>
                  <a:cs typeface="Times New Roman" panose="02020603050405020304" pitchFamily="18" charset="0"/>
                </a:rPr>
                <a:t>përzgjedhjes</a:t>
              </a:r>
              <a:endParaRPr lang="en-US" sz="1300" dirty="0">
                <a:effectLst/>
                <a:ea typeface="PMingLiU"/>
                <a:cs typeface="Times New Roman" panose="02020603050405020304" pitchFamily="18" charset="0"/>
              </a:endParaRPr>
            </a:p>
          </p:txBody>
        </p:sp>
      </p:grpSp>
      <p:sp>
        <p:nvSpPr>
          <p:cNvPr id="10" name="Rectangle 9"/>
          <p:cNvSpPr>
            <a:spLocks noChangeArrowheads="1"/>
          </p:cNvSpPr>
          <p:nvPr/>
        </p:nvSpPr>
        <p:spPr bwMode="auto">
          <a:xfrm>
            <a:off x="0" y="103258"/>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q-AL" altLang="en-US" sz="1100" b="0" i="0" u="none" strike="noStrike" cap="none" normalizeH="0" baseline="0" dirty="0">
              <a:ln>
                <a:noFill/>
              </a:ln>
              <a:solidFill>
                <a:schemeClr val="tx1"/>
              </a:solidFill>
              <a:effectLst/>
              <a:latin typeface="Calibri" panose="020F0502020204030204" pitchFamily="34" charset="0"/>
              <a:ea typeface="PMingLiU"/>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q-AL" altLang="en-US" sz="1100" b="0" i="0" u="none" strike="noStrike" cap="none" normalizeH="0" baseline="0" dirty="0">
                <a:ln>
                  <a:noFill/>
                </a:ln>
                <a:solidFill>
                  <a:schemeClr val="tx1"/>
                </a:solidFill>
                <a:effectLst/>
                <a:latin typeface="Calibri" panose="020F0502020204030204" pitchFamily="34" charset="0"/>
                <a:ea typeface="PMingLiU"/>
                <a:cs typeface="Times New Roman" panose="02020603050405020304" pitchFamily="18" charset="0"/>
              </a:rPr>
            </a:br>
            <a:endParaRPr kumimoji="0" lang="sq-AL"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3409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utoUpdateAnimBg="0"/>
    </p:bld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22914</TotalTime>
  <Words>6292</Words>
  <Application>Microsoft Office PowerPoint</Application>
  <PresentationFormat>On-screen Show (4:3)</PresentationFormat>
  <Paragraphs>560</Paragraphs>
  <Slides>60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Agency FB</vt:lpstr>
      <vt:lpstr>Arial</vt:lpstr>
      <vt:lpstr>Calibri</vt:lpstr>
      <vt:lpstr>Cambria</vt:lpstr>
      <vt:lpstr>Courier New</vt:lpstr>
      <vt:lpstr>Times New Roman</vt:lpstr>
      <vt:lpstr>Verdana</vt:lpstr>
      <vt:lpstr>Wingdings</vt:lpstr>
      <vt:lpstr>Default Design</vt:lpstr>
      <vt:lpstr>PowerPoint Presentation</vt:lpstr>
      <vt:lpstr>PowerPoint Presentation</vt:lpstr>
      <vt:lpstr>PowerPoint Presentation</vt:lpstr>
      <vt:lpstr>Qëllimi i specifikimeve teknike  </vt:lpstr>
      <vt:lpstr>PowerPoint Presentation</vt:lpstr>
      <vt:lpstr>PowerPoint Presentation</vt:lpstr>
      <vt:lpstr>Çka është një specifikim teknik?</vt:lpstr>
      <vt:lpstr>Çka është një specifikim teknike (Vazhdim)?</vt:lpstr>
      <vt:lpstr>PowerPoint Presentation</vt:lpstr>
      <vt:lpstr>Struktura dhe përmbajtja e specifikimeve teknike</vt:lpstr>
      <vt:lpstr>Mos rivendosni timonin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Specifikimet teknike  </vt:lpstr>
      <vt:lpstr>Lista e kontrollit të specifikimeve </vt:lpstr>
      <vt:lpstr>PowerPoint Presentation</vt:lpstr>
      <vt:lpstr>PowerPoint Presentation</vt:lpstr>
      <vt:lpstr>PowerPoint Presentation</vt:lpstr>
      <vt:lpstr>PowerPoint Presentation</vt:lpstr>
      <vt:lpstr>PowerPoint Presentation</vt:lpstr>
      <vt:lpstr>PowerPoint Presentation</vt:lpstr>
      <vt:lpstr>Vërejtje në specifikimet e mallrave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Përcaktimi i nevojës </vt:lpstr>
      <vt:lpstr>Furnizuesit</vt:lpstr>
      <vt:lpstr>ECO-etiketat - shembuj</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633</cp:revision>
  <cp:lastPrinted>2019-09-12T11:05:12Z</cp:lastPrinted>
  <dcterms:created xsi:type="dcterms:W3CDTF">1601-01-01T00:00:00Z</dcterms:created>
  <dcterms:modified xsi:type="dcterms:W3CDTF">2024-09-17T08:06:22Z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